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9.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2"/>
  </p:notesMasterIdLst>
  <p:handoutMasterIdLst>
    <p:handoutMasterId r:id="rId33"/>
  </p:handoutMasterIdLst>
  <p:sldIdLst>
    <p:sldId id="272" r:id="rId2"/>
    <p:sldId id="270" r:id="rId3"/>
    <p:sldId id="271" r:id="rId4"/>
    <p:sldId id="287" r:id="rId5"/>
    <p:sldId id="297" r:id="rId6"/>
    <p:sldId id="282" r:id="rId7"/>
    <p:sldId id="293" r:id="rId8"/>
    <p:sldId id="261" r:id="rId9"/>
    <p:sldId id="269" r:id="rId10"/>
    <p:sldId id="274" r:id="rId11"/>
    <p:sldId id="284" r:id="rId12"/>
    <p:sldId id="257" r:id="rId13"/>
    <p:sldId id="258" r:id="rId14"/>
    <p:sldId id="259" r:id="rId15"/>
    <p:sldId id="262" r:id="rId16"/>
    <p:sldId id="289" r:id="rId17"/>
    <p:sldId id="288" r:id="rId18"/>
    <p:sldId id="290" r:id="rId19"/>
    <p:sldId id="291" r:id="rId20"/>
    <p:sldId id="298" r:id="rId21"/>
    <p:sldId id="300" r:id="rId22"/>
    <p:sldId id="301" r:id="rId23"/>
    <p:sldId id="275" r:id="rId24"/>
    <p:sldId id="276" r:id="rId25"/>
    <p:sldId id="278" r:id="rId26"/>
    <p:sldId id="277" r:id="rId27"/>
    <p:sldId id="294" r:id="rId28"/>
    <p:sldId id="296" r:id="rId29"/>
    <p:sldId id="285" r:id="rId30"/>
    <p:sldId id="299" r:id="rId31"/>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user" initials="u" lastIdx="5" clrIdx="0"/>
  <p:cmAuthor id="1" name="Stathis Klonaris" initials="SK" lastIdx="2" clrIdx="1">
    <p:extLst>
      <p:ext uri="{19B8F6BF-5375-455C-9EA6-DF929625EA0E}">
        <p15:presenceInfo xmlns:p15="http://schemas.microsoft.com/office/powerpoint/2012/main" userId="af1147a5c9406c56"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FFCC00"/>
    <a:srgbClr val="FFFF99"/>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849" autoAdjust="0"/>
    <p:restoredTop sz="67282" autoAdjust="0"/>
  </p:normalViewPr>
  <p:slideViewPr>
    <p:cSldViewPr>
      <p:cViewPr varScale="1">
        <p:scale>
          <a:sx n="103" d="100"/>
          <a:sy n="103" d="100"/>
        </p:scale>
        <p:origin x="336" y="11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79" d="100"/>
          <a:sy n="79" d="100"/>
        </p:scale>
        <p:origin x="2022"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3F2A58D-AC71-43C5-BAFD-5CA839D86BC8}" type="doc">
      <dgm:prSet loTypeId="urn:microsoft.com/office/officeart/2005/8/layout/hProcess9" loCatId="process" qsTypeId="urn:microsoft.com/office/officeart/2005/8/quickstyle/simple1" qsCatId="simple" csTypeId="urn:microsoft.com/office/officeart/2005/8/colors/colorful1" csCatId="colorful" phldr="1"/>
      <dgm:spPr/>
    </dgm:pt>
    <dgm:pt modelId="{C73E5331-9EA6-46F3-8DEB-991FF82CF491}">
      <dgm:prSet phldrT="[Text]"/>
      <dgm:spPr/>
      <dgm:t>
        <a:bodyPr/>
        <a:lstStyle/>
        <a:p>
          <a:r>
            <a:rPr lang="el-GR" dirty="0"/>
            <a:t>Ειδικός Στόχος</a:t>
          </a:r>
          <a:endParaRPr lang="en-US" dirty="0"/>
        </a:p>
      </dgm:t>
    </dgm:pt>
    <dgm:pt modelId="{F69CE6CD-482E-479A-A303-3A3748D9AD94}" type="parTrans" cxnId="{E5372E8C-7E14-44DD-9291-6FBDF3BED893}">
      <dgm:prSet/>
      <dgm:spPr/>
      <dgm:t>
        <a:bodyPr/>
        <a:lstStyle/>
        <a:p>
          <a:endParaRPr lang="en-US"/>
        </a:p>
      </dgm:t>
    </dgm:pt>
    <dgm:pt modelId="{03C332D3-3650-4401-BC81-916A961142CF}" type="sibTrans" cxnId="{E5372E8C-7E14-44DD-9291-6FBDF3BED893}">
      <dgm:prSet/>
      <dgm:spPr/>
      <dgm:t>
        <a:bodyPr/>
        <a:lstStyle/>
        <a:p>
          <a:endParaRPr lang="en-US"/>
        </a:p>
      </dgm:t>
    </dgm:pt>
    <dgm:pt modelId="{0916885B-B8CD-4B43-B4ED-132D0D976018}">
      <dgm:prSet phldrT="[Text]"/>
      <dgm:spPr/>
      <dgm:t>
        <a:bodyPr/>
        <a:lstStyle/>
        <a:p>
          <a:r>
            <a:rPr lang="el-GR" dirty="0"/>
            <a:t>Διαπίστωση αναγκών</a:t>
          </a:r>
          <a:endParaRPr lang="en-US" dirty="0"/>
        </a:p>
      </dgm:t>
    </dgm:pt>
    <dgm:pt modelId="{0ECA04BA-CC9B-49F0-BD52-507F24D7A7CC}" type="parTrans" cxnId="{B6D77BAF-041B-4072-BE57-6454EE12A0E2}">
      <dgm:prSet/>
      <dgm:spPr/>
      <dgm:t>
        <a:bodyPr/>
        <a:lstStyle/>
        <a:p>
          <a:endParaRPr lang="en-US"/>
        </a:p>
      </dgm:t>
    </dgm:pt>
    <dgm:pt modelId="{175B77AC-BD61-43A6-ACEC-8EBD1C3C0D52}" type="sibTrans" cxnId="{B6D77BAF-041B-4072-BE57-6454EE12A0E2}">
      <dgm:prSet/>
      <dgm:spPr/>
      <dgm:t>
        <a:bodyPr/>
        <a:lstStyle/>
        <a:p>
          <a:endParaRPr lang="en-US"/>
        </a:p>
      </dgm:t>
    </dgm:pt>
    <dgm:pt modelId="{F2A8982F-4FED-4604-B54B-E53AC72781E0}">
      <dgm:prSet phldrT="[Text]"/>
      <dgm:spPr/>
      <dgm:t>
        <a:bodyPr/>
        <a:lstStyle/>
        <a:p>
          <a:r>
            <a:rPr lang="el-GR" dirty="0"/>
            <a:t>Επιλογή εργαλείων</a:t>
          </a:r>
          <a:endParaRPr lang="en-US" dirty="0"/>
        </a:p>
      </dgm:t>
    </dgm:pt>
    <dgm:pt modelId="{A52B43BB-268D-451B-A11A-03773EA3182B}" type="parTrans" cxnId="{0E28577A-4ABA-471D-A69F-FC7A217297F5}">
      <dgm:prSet/>
      <dgm:spPr/>
      <dgm:t>
        <a:bodyPr/>
        <a:lstStyle/>
        <a:p>
          <a:endParaRPr lang="en-US"/>
        </a:p>
      </dgm:t>
    </dgm:pt>
    <dgm:pt modelId="{36EBE16E-2641-41AD-835A-5132E68EB080}" type="sibTrans" cxnId="{0E28577A-4ABA-471D-A69F-FC7A217297F5}">
      <dgm:prSet/>
      <dgm:spPr/>
      <dgm:t>
        <a:bodyPr/>
        <a:lstStyle/>
        <a:p>
          <a:endParaRPr lang="en-US"/>
        </a:p>
      </dgm:t>
    </dgm:pt>
    <dgm:pt modelId="{9CA56B02-7E03-4E52-B6B1-CB3F3E319D05}">
      <dgm:prSet/>
      <dgm:spPr/>
      <dgm:t>
        <a:bodyPr/>
        <a:lstStyle/>
        <a:p>
          <a:r>
            <a:rPr lang="el-GR" dirty="0"/>
            <a:t>Διαδικασία αξιολόγησης</a:t>
          </a:r>
          <a:endParaRPr lang="en-US" dirty="0"/>
        </a:p>
      </dgm:t>
    </dgm:pt>
    <dgm:pt modelId="{DC64B204-26D3-4ACC-BB10-DF0CFA0DACBD}" type="parTrans" cxnId="{69F54B9D-79AD-4F47-8613-ACAC34068150}">
      <dgm:prSet/>
      <dgm:spPr/>
      <dgm:t>
        <a:bodyPr/>
        <a:lstStyle/>
        <a:p>
          <a:endParaRPr lang="en-US"/>
        </a:p>
      </dgm:t>
    </dgm:pt>
    <dgm:pt modelId="{921A5631-D20B-44DA-A47D-0CA654FF9C53}" type="sibTrans" cxnId="{69F54B9D-79AD-4F47-8613-ACAC34068150}">
      <dgm:prSet/>
      <dgm:spPr/>
      <dgm:t>
        <a:bodyPr/>
        <a:lstStyle/>
        <a:p>
          <a:endParaRPr lang="en-US"/>
        </a:p>
      </dgm:t>
    </dgm:pt>
    <dgm:pt modelId="{FF5DDC79-C6F4-4477-9FCC-62D2D2490DDF}" type="pres">
      <dgm:prSet presAssocID="{33F2A58D-AC71-43C5-BAFD-5CA839D86BC8}" presName="CompostProcess" presStyleCnt="0">
        <dgm:presLayoutVars>
          <dgm:dir/>
          <dgm:resizeHandles val="exact"/>
        </dgm:presLayoutVars>
      </dgm:prSet>
      <dgm:spPr/>
    </dgm:pt>
    <dgm:pt modelId="{28715237-2EDE-4D24-B97F-81F2EFCD5D4F}" type="pres">
      <dgm:prSet presAssocID="{33F2A58D-AC71-43C5-BAFD-5CA839D86BC8}" presName="arrow" presStyleLbl="bgShp" presStyleIdx="0" presStyleCnt="1"/>
      <dgm:spPr/>
    </dgm:pt>
    <dgm:pt modelId="{22880A6D-5E10-4CFA-82A8-E9059D34806E}" type="pres">
      <dgm:prSet presAssocID="{33F2A58D-AC71-43C5-BAFD-5CA839D86BC8}" presName="linearProcess" presStyleCnt="0"/>
      <dgm:spPr/>
    </dgm:pt>
    <dgm:pt modelId="{B6C35726-1573-4EFB-A9D7-680A526DFC23}" type="pres">
      <dgm:prSet presAssocID="{C73E5331-9EA6-46F3-8DEB-991FF82CF491}" presName="textNode" presStyleLbl="node1" presStyleIdx="0" presStyleCnt="4" custLinFactNeighborX="17600" custLinFactNeighborY="1516">
        <dgm:presLayoutVars>
          <dgm:bulletEnabled val="1"/>
        </dgm:presLayoutVars>
      </dgm:prSet>
      <dgm:spPr/>
    </dgm:pt>
    <dgm:pt modelId="{8F757F97-7112-46BE-B67A-4680EF16AFF7}" type="pres">
      <dgm:prSet presAssocID="{03C332D3-3650-4401-BC81-916A961142CF}" presName="sibTrans" presStyleCnt="0"/>
      <dgm:spPr/>
    </dgm:pt>
    <dgm:pt modelId="{18B8BCC8-A6DA-45CF-B883-F2E86F1B4BC4}" type="pres">
      <dgm:prSet presAssocID="{0916885B-B8CD-4B43-B4ED-132D0D976018}" presName="textNode" presStyleLbl="node1" presStyleIdx="1" presStyleCnt="4">
        <dgm:presLayoutVars>
          <dgm:bulletEnabled val="1"/>
        </dgm:presLayoutVars>
      </dgm:prSet>
      <dgm:spPr/>
    </dgm:pt>
    <dgm:pt modelId="{208E9217-0DBD-44F6-A9D6-D02C46138B1F}" type="pres">
      <dgm:prSet presAssocID="{175B77AC-BD61-43A6-ACEC-8EBD1C3C0D52}" presName="sibTrans" presStyleCnt="0"/>
      <dgm:spPr/>
    </dgm:pt>
    <dgm:pt modelId="{74D7F3B7-1861-459B-B6E3-3DAA3C1F0464}" type="pres">
      <dgm:prSet presAssocID="{F2A8982F-4FED-4604-B54B-E53AC72781E0}" presName="textNode" presStyleLbl="node1" presStyleIdx="2" presStyleCnt="4">
        <dgm:presLayoutVars>
          <dgm:bulletEnabled val="1"/>
        </dgm:presLayoutVars>
      </dgm:prSet>
      <dgm:spPr/>
    </dgm:pt>
    <dgm:pt modelId="{4405E86D-7B22-4C68-929E-4F63E686862F}" type="pres">
      <dgm:prSet presAssocID="{36EBE16E-2641-41AD-835A-5132E68EB080}" presName="sibTrans" presStyleCnt="0"/>
      <dgm:spPr/>
    </dgm:pt>
    <dgm:pt modelId="{0838BC55-CB12-406C-AF8B-A7039CCE28ED}" type="pres">
      <dgm:prSet presAssocID="{9CA56B02-7E03-4E52-B6B1-CB3F3E319D05}" presName="textNode" presStyleLbl="node1" presStyleIdx="3" presStyleCnt="4">
        <dgm:presLayoutVars>
          <dgm:bulletEnabled val="1"/>
        </dgm:presLayoutVars>
      </dgm:prSet>
      <dgm:spPr/>
    </dgm:pt>
  </dgm:ptLst>
  <dgm:cxnLst>
    <dgm:cxn modelId="{D3BBB95E-B57A-4194-BC63-45C7CA986C7A}" type="presOf" srcId="{F2A8982F-4FED-4604-B54B-E53AC72781E0}" destId="{74D7F3B7-1861-459B-B6E3-3DAA3C1F0464}" srcOrd="0" destOrd="0" presId="urn:microsoft.com/office/officeart/2005/8/layout/hProcess9"/>
    <dgm:cxn modelId="{C4EF8470-05A6-4931-A01D-F121ABFA38A0}" type="presOf" srcId="{33F2A58D-AC71-43C5-BAFD-5CA839D86BC8}" destId="{FF5DDC79-C6F4-4477-9FCC-62D2D2490DDF}" srcOrd="0" destOrd="0" presId="urn:microsoft.com/office/officeart/2005/8/layout/hProcess9"/>
    <dgm:cxn modelId="{0E28577A-4ABA-471D-A69F-FC7A217297F5}" srcId="{33F2A58D-AC71-43C5-BAFD-5CA839D86BC8}" destId="{F2A8982F-4FED-4604-B54B-E53AC72781E0}" srcOrd="2" destOrd="0" parTransId="{A52B43BB-268D-451B-A11A-03773EA3182B}" sibTransId="{36EBE16E-2641-41AD-835A-5132E68EB080}"/>
    <dgm:cxn modelId="{58EF0283-6C1A-450A-8D25-DAC960F113B3}" type="presOf" srcId="{0916885B-B8CD-4B43-B4ED-132D0D976018}" destId="{18B8BCC8-A6DA-45CF-B883-F2E86F1B4BC4}" srcOrd="0" destOrd="0" presId="urn:microsoft.com/office/officeart/2005/8/layout/hProcess9"/>
    <dgm:cxn modelId="{E5372E8C-7E14-44DD-9291-6FBDF3BED893}" srcId="{33F2A58D-AC71-43C5-BAFD-5CA839D86BC8}" destId="{C73E5331-9EA6-46F3-8DEB-991FF82CF491}" srcOrd="0" destOrd="0" parTransId="{F69CE6CD-482E-479A-A303-3A3748D9AD94}" sibTransId="{03C332D3-3650-4401-BC81-916A961142CF}"/>
    <dgm:cxn modelId="{0734548E-A422-4704-807E-46A36AA30D29}" type="presOf" srcId="{9CA56B02-7E03-4E52-B6B1-CB3F3E319D05}" destId="{0838BC55-CB12-406C-AF8B-A7039CCE28ED}" srcOrd="0" destOrd="0" presId="urn:microsoft.com/office/officeart/2005/8/layout/hProcess9"/>
    <dgm:cxn modelId="{69F54B9D-79AD-4F47-8613-ACAC34068150}" srcId="{33F2A58D-AC71-43C5-BAFD-5CA839D86BC8}" destId="{9CA56B02-7E03-4E52-B6B1-CB3F3E319D05}" srcOrd="3" destOrd="0" parTransId="{DC64B204-26D3-4ACC-BB10-DF0CFA0DACBD}" sibTransId="{921A5631-D20B-44DA-A47D-0CA654FF9C53}"/>
    <dgm:cxn modelId="{B6D77BAF-041B-4072-BE57-6454EE12A0E2}" srcId="{33F2A58D-AC71-43C5-BAFD-5CA839D86BC8}" destId="{0916885B-B8CD-4B43-B4ED-132D0D976018}" srcOrd="1" destOrd="0" parTransId="{0ECA04BA-CC9B-49F0-BD52-507F24D7A7CC}" sibTransId="{175B77AC-BD61-43A6-ACEC-8EBD1C3C0D52}"/>
    <dgm:cxn modelId="{4A5B1AC4-EA1E-469E-A110-2D8CEFDD04B3}" type="presOf" srcId="{C73E5331-9EA6-46F3-8DEB-991FF82CF491}" destId="{B6C35726-1573-4EFB-A9D7-680A526DFC23}" srcOrd="0" destOrd="0" presId="urn:microsoft.com/office/officeart/2005/8/layout/hProcess9"/>
    <dgm:cxn modelId="{C72024EE-039A-403E-A335-26E4DEC39AED}" type="presParOf" srcId="{FF5DDC79-C6F4-4477-9FCC-62D2D2490DDF}" destId="{28715237-2EDE-4D24-B97F-81F2EFCD5D4F}" srcOrd="0" destOrd="0" presId="urn:microsoft.com/office/officeart/2005/8/layout/hProcess9"/>
    <dgm:cxn modelId="{1512A9E9-7A18-4E56-9B74-BC394CF9307F}" type="presParOf" srcId="{FF5DDC79-C6F4-4477-9FCC-62D2D2490DDF}" destId="{22880A6D-5E10-4CFA-82A8-E9059D34806E}" srcOrd="1" destOrd="0" presId="urn:microsoft.com/office/officeart/2005/8/layout/hProcess9"/>
    <dgm:cxn modelId="{D6F86EA5-B70B-45BD-A1D5-DD7DEC46DB49}" type="presParOf" srcId="{22880A6D-5E10-4CFA-82A8-E9059D34806E}" destId="{B6C35726-1573-4EFB-A9D7-680A526DFC23}" srcOrd="0" destOrd="0" presId="urn:microsoft.com/office/officeart/2005/8/layout/hProcess9"/>
    <dgm:cxn modelId="{FB6FAF06-8D0F-46CE-981C-5D198A36EC22}" type="presParOf" srcId="{22880A6D-5E10-4CFA-82A8-E9059D34806E}" destId="{8F757F97-7112-46BE-B67A-4680EF16AFF7}" srcOrd="1" destOrd="0" presId="urn:microsoft.com/office/officeart/2005/8/layout/hProcess9"/>
    <dgm:cxn modelId="{D1793392-6487-48A6-A29B-83ED0714C21A}" type="presParOf" srcId="{22880A6D-5E10-4CFA-82A8-E9059D34806E}" destId="{18B8BCC8-A6DA-45CF-B883-F2E86F1B4BC4}" srcOrd="2" destOrd="0" presId="urn:microsoft.com/office/officeart/2005/8/layout/hProcess9"/>
    <dgm:cxn modelId="{FF361E97-C8CD-474B-9A23-97C4EDA6CA1C}" type="presParOf" srcId="{22880A6D-5E10-4CFA-82A8-E9059D34806E}" destId="{208E9217-0DBD-44F6-A9D6-D02C46138B1F}" srcOrd="3" destOrd="0" presId="urn:microsoft.com/office/officeart/2005/8/layout/hProcess9"/>
    <dgm:cxn modelId="{118079C9-BDF1-4C44-AE7D-7D201C4CF0A5}" type="presParOf" srcId="{22880A6D-5E10-4CFA-82A8-E9059D34806E}" destId="{74D7F3B7-1861-459B-B6E3-3DAA3C1F0464}" srcOrd="4" destOrd="0" presId="urn:microsoft.com/office/officeart/2005/8/layout/hProcess9"/>
    <dgm:cxn modelId="{FF6AEEA1-BC3C-484C-BDA5-5B634341935E}" type="presParOf" srcId="{22880A6D-5E10-4CFA-82A8-E9059D34806E}" destId="{4405E86D-7B22-4C68-929E-4F63E686862F}" srcOrd="5" destOrd="0" presId="urn:microsoft.com/office/officeart/2005/8/layout/hProcess9"/>
    <dgm:cxn modelId="{87A65C17-44A1-420C-BA3A-0C422E54564B}" type="presParOf" srcId="{22880A6D-5E10-4CFA-82A8-E9059D34806E}" destId="{0838BC55-CB12-406C-AF8B-A7039CCE28ED}" srcOrd="6"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B2E966AE-2DCA-4400-A39A-A238D7558A52}" type="doc">
      <dgm:prSet loTypeId="urn:microsoft.com/office/officeart/2005/8/layout/hProcess4" loCatId="process" qsTypeId="urn:microsoft.com/office/officeart/2005/8/quickstyle/simple1" qsCatId="simple" csTypeId="urn:microsoft.com/office/officeart/2005/8/colors/colorful3" csCatId="colorful" phldr="1"/>
      <dgm:spPr/>
      <dgm:t>
        <a:bodyPr/>
        <a:lstStyle/>
        <a:p>
          <a:endParaRPr lang="en-US"/>
        </a:p>
      </dgm:t>
    </dgm:pt>
    <dgm:pt modelId="{3CE3F4C2-2AB9-49A7-AB85-C4E9ED776FC5}">
      <dgm:prSet phldrT="[Text]"/>
      <dgm:spPr/>
      <dgm:t>
        <a:bodyPr/>
        <a:lstStyle/>
        <a:p>
          <a:r>
            <a:rPr lang="el-GR" b="1" dirty="0"/>
            <a:t>2020</a:t>
          </a:r>
          <a:endParaRPr lang="en-US" dirty="0"/>
        </a:p>
      </dgm:t>
    </dgm:pt>
    <dgm:pt modelId="{23FB3B31-9215-4790-9755-50474FF6486D}" type="parTrans" cxnId="{4F2EECA7-EA0C-427A-B280-FCC76068791B}">
      <dgm:prSet/>
      <dgm:spPr/>
      <dgm:t>
        <a:bodyPr/>
        <a:lstStyle/>
        <a:p>
          <a:endParaRPr lang="en-US"/>
        </a:p>
      </dgm:t>
    </dgm:pt>
    <dgm:pt modelId="{78F9C7F0-A60B-4061-8587-A103947ED478}" type="sibTrans" cxnId="{4F2EECA7-EA0C-427A-B280-FCC76068791B}">
      <dgm:prSet/>
      <dgm:spPr/>
      <dgm:t>
        <a:bodyPr/>
        <a:lstStyle/>
        <a:p>
          <a:endParaRPr lang="en-US"/>
        </a:p>
      </dgm:t>
    </dgm:pt>
    <dgm:pt modelId="{FC075BD1-FFCB-47BA-888A-7F5190D36371}">
      <dgm:prSet phldrT="[Text]" custT="1"/>
      <dgm:spPr/>
      <dgm:t>
        <a:bodyPr/>
        <a:lstStyle/>
        <a:p>
          <a:pPr algn="l">
            <a:spcBef>
              <a:spcPts val="1200"/>
            </a:spcBef>
            <a:spcAft>
              <a:spcPts val="798"/>
            </a:spcAft>
          </a:pPr>
          <a:r>
            <a:rPr lang="el-GR" sz="1200" b="1" dirty="0"/>
            <a:t>ΤΡΙΛΟΓΟΣ</a:t>
          </a:r>
          <a:endParaRPr lang="en-US" sz="1200" b="1" dirty="0"/>
        </a:p>
      </dgm:t>
    </dgm:pt>
    <dgm:pt modelId="{07E3209D-7FBB-4452-90D1-F55D8C0867AF}" type="parTrans" cxnId="{060145FF-EAF3-40CF-B339-1D28294AC581}">
      <dgm:prSet/>
      <dgm:spPr/>
      <dgm:t>
        <a:bodyPr/>
        <a:lstStyle/>
        <a:p>
          <a:endParaRPr lang="en-US"/>
        </a:p>
      </dgm:t>
    </dgm:pt>
    <dgm:pt modelId="{55F71237-D83A-40A7-8C18-8FDC2DDEC6ED}" type="sibTrans" cxnId="{060145FF-EAF3-40CF-B339-1D28294AC581}">
      <dgm:prSet/>
      <dgm:spPr/>
      <dgm:t>
        <a:bodyPr/>
        <a:lstStyle/>
        <a:p>
          <a:endParaRPr lang="en-US"/>
        </a:p>
      </dgm:t>
    </dgm:pt>
    <dgm:pt modelId="{8503BAF9-D4E4-4A84-8187-13CE26730F16}">
      <dgm:prSet phldrT="[Text]"/>
      <dgm:spPr/>
      <dgm:t>
        <a:bodyPr/>
        <a:lstStyle/>
        <a:p>
          <a:pPr algn="r"/>
          <a:r>
            <a:rPr lang="el-GR" b="1" dirty="0"/>
            <a:t>2021</a:t>
          </a:r>
          <a:endParaRPr lang="en-US" b="1" dirty="0"/>
        </a:p>
      </dgm:t>
    </dgm:pt>
    <dgm:pt modelId="{5FD23E67-8093-4CAB-B79B-8B4BB544B1E6}" type="parTrans" cxnId="{29C3811F-7CAF-4510-905F-7B79876F8712}">
      <dgm:prSet/>
      <dgm:spPr/>
      <dgm:t>
        <a:bodyPr/>
        <a:lstStyle/>
        <a:p>
          <a:endParaRPr lang="en-US"/>
        </a:p>
      </dgm:t>
    </dgm:pt>
    <dgm:pt modelId="{A3FA578F-FC78-40BB-9FF7-434A83A6B043}" type="sibTrans" cxnId="{29C3811F-7CAF-4510-905F-7B79876F8712}">
      <dgm:prSet/>
      <dgm:spPr/>
      <dgm:t>
        <a:bodyPr/>
        <a:lstStyle/>
        <a:p>
          <a:endParaRPr lang="en-US"/>
        </a:p>
      </dgm:t>
    </dgm:pt>
    <dgm:pt modelId="{8B0DEFF7-E1FF-4CD2-AB1C-E0CB5FECB50E}">
      <dgm:prSet phldrT="[Text]"/>
      <dgm:spPr/>
      <dgm:t>
        <a:bodyPr/>
        <a:lstStyle/>
        <a:p>
          <a:pPr algn="r"/>
          <a:r>
            <a:rPr lang="el-GR" b="1" dirty="0"/>
            <a:t>2022</a:t>
          </a:r>
          <a:endParaRPr lang="en-US" b="1" dirty="0"/>
        </a:p>
      </dgm:t>
    </dgm:pt>
    <dgm:pt modelId="{5B596619-4240-460E-83BF-8761483A8060}" type="parTrans" cxnId="{5003EAF0-9F26-44DE-B368-19A414934E1E}">
      <dgm:prSet/>
      <dgm:spPr/>
      <dgm:t>
        <a:bodyPr/>
        <a:lstStyle/>
        <a:p>
          <a:endParaRPr lang="en-US"/>
        </a:p>
      </dgm:t>
    </dgm:pt>
    <dgm:pt modelId="{43E87DAA-E41B-44BE-8DC9-ABC4702F764D}" type="sibTrans" cxnId="{5003EAF0-9F26-44DE-B368-19A414934E1E}">
      <dgm:prSet/>
      <dgm:spPr/>
      <dgm:t>
        <a:bodyPr/>
        <a:lstStyle/>
        <a:p>
          <a:endParaRPr lang="en-US"/>
        </a:p>
      </dgm:t>
    </dgm:pt>
    <dgm:pt modelId="{EB70AEA0-982B-4CE4-B121-2571841BFA70}">
      <dgm:prSet custT="1"/>
      <dgm:spPr/>
      <dgm:t>
        <a:bodyPr/>
        <a:lstStyle/>
        <a:p>
          <a:pPr algn="l">
            <a:spcAft>
              <a:spcPts val="816"/>
            </a:spcAft>
          </a:pPr>
          <a:r>
            <a:rPr lang="el-GR" sz="1400" b="1" dirty="0"/>
            <a:t>ΔΙΑΔΙΚΑΣΙΑ ΕΓΚΡΙΣΗΣ ΤΩΝ ΣΤΡΑΤΗΓΙΚΩΝ ΣΧΕΔΙΩΝ </a:t>
          </a:r>
          <a:endParaRPr lang="en-US" sz="1400" b="1" dirty="0"/>
        </a:p>
      </dgm:t>
    </dgm:pt>
    <dgm:pt modelId="{5BC367B8-5C24-4E59-948B-60CB561EB0DD}" type="parTrans" cxnId="{BB2F481C-FA85-46E3-97EE-905A756577C4}">
      <dgm:prSet/>
      <dgm:spPr/>
      <dgm:t>
        <a:bodyPr/>
        <a:lstStyle/>
        <a:p>
          <a:endParaRPr lang="en-US"/>
        </a:p>
      </dgm:t>
    </dgm:pt>
    <dgm:pt modelId="{79210655-F9E7-4359-A51B-3785FED7F166}" type="sibTrans" cxnId="{BB2F481C-FA85-46E3-97EE-905A756577C4}">
      <dgm:prSet/>
      <dgm:spPr/>
      <dgm:t>
        <a:bodyPr/>
        <a:lstStyle/>
        <a:p>
          <a:endParaRPr lang="en-US"/>
        </a:p>
      </dgm:t>
    </dgm:pt>
    <dgm:pt modelId="{2415DD5C-FB3F-4479-BDE6-29FFE21FDD56}">
      <dgm:prSet custT="1"/>
      <dgm:spPr/>
      <dgm:t>
        <a:bodyPr/>
        <a:lstStyle/>
        <a:p>
          <a:pPr algn="l">
            <a:spcAft>
              <a:spcPts val="816"/>
            </a:spcAft>
          </a:pPr>
          <a:r>
            <a:rPr lang="el-GR" sz="1400" b="1" dirty="0"/>
            <a:t>ΕΚΡΙΣΗ ΤΩΝ ΣΣ ΚΑΙ ΑΠΟΦΑΣΗ ΕΦΑΡΜΟΓΗΣ</a:t>
          </a:r>
          <a:endParaRPr lang="en-US" sz="1400" b="1" dirty="0"/>
        </a:p>
      </dgm:t>
    </dgm:pt>
    <dgm:pt modelId="{8FB0AF2E-DCFB-4BB9-8DCE-064897DB65E5}" type="parTrans" cxnId="{1563E43C-A95F-4785-B286-E1B3053E47B8}">
      <dgm:prSet/>
      <dgm:spPr/>
      <dgm:t>
        <a:bodyPr/>
        <a:lstStyle/>
        <a:p>
          <a:endParaRPr lang="en-US"/>
        </a:p>
      </dgm:t>
    </dgm:pt>
    <dgm:pt modelId="{8AD2E7CC-D711-425F-8CB2-01884783987F}" type="sibTrans" cxnId="{1563E43C-A95F-4785-B286-E1B3053E47B8}">
      <dgm:prSet/>
      <dgm:spPr/>
      <dgm:t>
        <a:bodyPr/>
        <a:lstStyle/>
        <a:p>
          <a:endParaRPr lang="en-US"/>
        </a:p>
      </dgm:t>
    </dgm:pt>
    <dgm:pt modelId="{A2758DF8-90D0-4F41-9337-2D79813B2C19}">
      <dgm:prSet phldrT="[Text]" custT="1"/>
      <dgm:spPr/>
      <dgm:t>
        <a:bodyPr/>
        <a:lstStyle/>
        <a:p>
          <a:pPr algn="l">
            <a:spcBef>
              <a:spcPts val="1200"/>
            </a:spcBef>
            <a:spcAft>
              <a:spcPts val="798"/>
            </a:spcAft>
          </a:pPr>
          <a:r>
            <a:rPr lang="el-GR" sz="1200" b="1" dirty="0"/>
            <a:t>ΕΚΔΟΣΗ ΤΟΥ ΤΕΛΙΚΟΥ ΚΑΝΟΝΙΣΜΟΎ ΚΑΙ ΤΗΣ ΣΧΕΤΙΚΉΣ ΝΟΜΟΘΕΣΙΑΣ</a:t>
          </a:r>
          <a:endParaRPr lang="en-US" sz="1200" b="1" dirty="0"/>
        </a:p>
      </dgm:t>
    </dgm:pt>
    <dgm:pt modelId="{62837656-194F-4EA0-A8EE-DC69481FC60A}" type="parTrans" cxnId="{D18A7C0B-BE98-4F71-A196-75D42C28A7C7}">
      <dgm:prSet/>
      <dgm:spPr/>
      <dgm:t>
        <a:bodyPr/>
        <a:lstStyle/>
        <a:p>
          <a:endParaRPr lang="en-US"/>
        </a:p>
      </dgm:t>
    </dgm:pt>
    <dgm:pt modelId="{B1A37FE5-686C-47B3-B19D-F44E2C37B11C}" type="sibTrans" cxnId="{D18A7C0B-BE98-4F71-A196-75D42C28A7C7}">
      <dgm:prSet/>
      <dgm:spPr/>
      <dgm:t>
        <a:bodyPr/>
        <a:lstStyle/>
        <a:p>
          <a:endParaRPr lang="en-US"/>
        </a:p>
      </dgm:t>
    </dgm:pt>
    <dgm:pt modelId="{44FA0F42-B86D-4AB2-939C-F0BED62220D6}">
      <dgm:prSet phldrT="[Text]" custT="1"/>
      <dgm:spPr/>
      <dgm:t>
        <a:bodyPr/>
        <a:lstStyle/>
        <a:p>
          <a:pPr algn="l">
            <a:spcBef>
              <a:spcPts val="1200"/>
            </a:spcBef>
            <a:spcAft>
              <a:spcPts val="798"/>
            </a:spcAft>
          </a:pPr>
          <a:r>
            <a:rPr lang="el-GR" sz="1200" b="1" dirty="0"/>
            <a:t>ΠΡΟΕΤΟΙΜΑΣΙΑ ΤΩΝ ΣΣ</a:t>
          </a:r>
          <a:endParaRPr lang="en-US" sz="1200" b="1" dirty="0"/>
        </a:p>
      </dgm:t>
    </dgm:pt>
    <dgm:pt modelId="{B06941A9-A924-4CE0-AA25-FEF9A8D91788}" type="parTrans" cxnId="{9B2A41DA-67E7-463F-A53B-0B4DBFD861C7}">
      <dgm:prSet/>
      <dgm:spPr/>
      <dgm:t>
        <a:bodyPr/>
        <a:lstStyle/>
        <a:p>
          <a:endParaRPr lang="en-US"/>
        </a:p>
      </dgm:t>
    </dgm:pt>
    <dgm:pt modelId="{83548600-7357-4113-B2CE-E6871ED90DD7}" type="sibTrans" cxnId="{9B2A41DA-67E7-463F-A53B-0B4DBFD861C7}">
      <dgm:prSet/>
      <dgm:spPr/>
      <dgm:t>
        <a:bodyPr/>
        <a:lstStyle/>
        <a:p>
          <a:endParaRPr lang="en-US"/>
        </a:p>
      </dgm:t>
    </dgm:pt>
    <dgm:pt modelId="{B984F54A-93A2-4306-A4CF-849A1C08A360}">
      <dgm:prSet phldrT="[Text]" custT="1"/>
      <dgm:spPr/>
      <dgm:t>
        <a:bodyPr/>
        <a:lstStyle/>
        <a:p>
          <a:r>
            <a:rPr lang="el-GR" sz="1600" b="1" dirty="0"/>
            <a:t>ΕΝΑΡΞΗ ΤΩΝ ΣΤΡΑΤΗΓΗΚΩΝ ΣΧΕΔΙΩΝ ΓΙΑ ΤΗΝ ΚΑ</a:t>
          </a:r>
          <a:r>
            <a:rPr lang="el-GR" sz="1800" b="1" dirty="0"/>
            <a:t>Π</a:t>
          </a:r>
          <a:endParaRPr lang="en-US" sz="1800" dirty="0"/>
        </a:p>
      </dgm:t>
    </dgm:pt>
    <dgm:pt modelId="{CF3BEAAF-C2DD-4011-A233-4F8AB32181E0}" type="parTrans" cxnId="{46A04E95-27B4-46E1-8FD3-B7C394E8D7C7}">
      <dgm:prSet/>
      <dgm:spPr/>
      <dgm:t>
        <a:bodyPr/>
        <a:lstStyle/>
        <a:p>
          <a:endParaRPr lang="en-US"/>
        </a:p>
      </dgm:t>
    </dgm:pt>
    <dgm:pt modelId="{432F1251-CE7B-431B-BFD7-68A753F934BA}" type="sibTrans" cxnId="{46A04E95-27B4-46E1-8FD3-B7C394E8D7C7}">
      <dgm:prSet/>
      <dgm:spPr/>
      <dgm:t>
        <a:bodyPr/>
        <a:lstStyle/>
        <a:p>
          <a:endParaRPr lang="en-US"/>
        </a:p>
      </dgm:t>
    </dgm:pt>
    <dgm:pt modelId="{1890D7C8-B05B-456A-B13F-F1B18EC6143A}" type="pres">
      <dgm:prSet presAssocID="{B2E966AE-2DCA-4400-A39A-A238D7558A52}" presName="Name0" presStyleCnt="0">
        <dgm:presLayoutVars>
          <dgm:dir/>
          <dgm:animLvl val="lvl"/>
          <dgm:resizeHandles val="exact"/>
        </dgm:presLayoutVars>
      </dgm:prSet>
      <dgm:spPr/>
    </dgm:pt>
    <dgm:pt modelId="{7748AFD2-54E5-4330-A50D-E51EC61BCF19}" type="pres">
      <dgm:prSet presAssocID="{B2E966AE-2DCA-4400-A39A-A238D7558A52}" presName="tSp" presStyleCnt="0"/>
      <dgm:spPr/>
    </dgm:pt>
    <dgm:pt modelId="{11A728F4-A0DB-4796-B4B7-00BEC013982C}" type="pres">
      <dgm:prSet presAssocID="{B2E966AE-2DCA-4400-A39A-A238D7558A52}" presName="bSp" presStyleCnt="0"/>
      <dgm:spPr/>
    </dgm:pt>
    <dgm:pt modelId="{6670A29C-AF38-4D13-8EAA-0447641A3B10}" type="pres">
      <dgm:prSet presAssocID="{B2E966AE-2DCA-4400-A39A-A238D7558A52}" presName="process" presStyleCnt="0"/>
      <dgm:spPr/>
    </dgm:pt>
    <dgm:pt modelId="{080007F1-DCF4-4EB5-92CB-592973E0A6B2}" type="pres">
      <dgm:prSet presAssocID="{3CE3F4C2-2AB9-49A7-AB85-C4E9ED776FC5}" presName="composite1" presStyleCnt="0"/>
      <dgm:spPr/>
    </dgm:pt>
    <dgm:pt modelId="{29522B4B-23EF-4999-BD6D-794685994E27}" type="pres">
      <dgm:prSet presAssocID="{3CE3F4C2-2AB9-49A7-AB85-C4E9ED776FC5}" presName="dummyNode1" presStyleLbl="node1" presStyleIdx="0" presStyleCnt="3"/>
      <dgm:spPr/>
    </dgm:pt>
    <dgm:pt modelId="{7154B783-787A-4D03-8EDB-471F09D36508}" type="pres">
      <dgm:prSet presAssocID="{3CE3F4C2-2AB9-49A7-AB85-C4E9ED776FC5}" presName="childNode1" presStyleLbl="bgAcc1" presStyleIdx="0" presStyleCnt="3">
        <dgm:presLayoutVars>
          <dgm:bulletEnabled val="1"/>
        </dgm:presLayoutVars>
      </dgm:prSet>
      <dgm:spPr/>
    </dgm:pt>
    <dgm:pt modelId="{311EB99C-7F72-4527-8D4A-0B74B0256626}" type="pres">
      <dgm:prSet presAssocID="{3CE3F4C2-2AB9-49A7-AB85-C4E9ED776FC5}" presName="childNode1tx" presStyleLbl="bgAcc1" presStyleIdx="0" presStyleCnt="3">
        <dgm:presLayoutVars>
          <dgm:bulletEnabled val="1"/>
        </dgm:presLayoutVars>
      </dgm:prSet>
      <dgm:spPr/>
    </dgm:pt>
    <dgm:pt modelId="{185136A5-A9C7-49D6-8DCD-5E03723746FE}" type="pres">
      <dgm:prSet presAssocID="{3CE3F4C2-2AB9-49A7-AB85-C4E9ED776FC5}" presName="parentNode1" presStyleLbl="node1" presStyleIdx="0" presStyleCnt="3" custLinFactNeighborX="-396" custLinFactNeighborY="30843">
        <dgm:presLayoutVars>
          <dgm:chMax val="1"/>
          <dgm:bulletEnabled val="1"/>
        </dgm:presLayoutVars>
      </dgm:prSet>
      <dgm:spPr/>
    </dgm:pt>
    <dgm:pt modelId="{960A194C-2C4C-41D3-8009-F22831284394}" type="pres">
      <dgm:prSet presAssocID="{3CE3F4C2-2AB9-49A7-AB85-C4E9ED776FC5}" presName="connSite1" presStyleCnt="0"/>
      <dgm:spPr/>
    </dgm:pt>
    <dgm:pt modelId="{3ECB5575-7214-40CF-BE05-B5F54297BFDE}" type="pres">
      <dgm:prSet presAssocID="{78F9C7F0-A60B-4061-8587-A103947ED478}" presName="Name9" presStyleLbl="sibTrans2D1" presStyleIdx="0" presStyleCnt="2"/>
      <dgm:spPr/>
    </dgm:pt>
    <dgm:pt modelId="{FA1A32B7-A4E4-4801-8957-01579CBA0A80}" type="pres">
      <dgm:prSet presAssocID="{8503BAF9-D4E4-4A84-8187-13CE26730F16}" presName="composite2" presStyleCnt="0"/>
      <dgm:spPr/>
    </dgm:pt>
    <dgm:pt modelId="{33C150EB-6040-478F-A80B-E9F02315AB5A}" type="pres">
      <dgm:prSet presAssocID="{8503BAF9-D4E4-4A84-8187-13CE26730F16}" presName="dummyNode2" presStyleLbl="node1" presStyleIdx="0" presStyleCnt="3"/>
      <dgm:spPr/>
    </dgm:pt>
    <dgm:pt modelId="{9C96856A-468A-4A80-8948-C536D5058BD6}" type="pres">
      <dgm:prSet presAssocID="{8503BAF9-D4E4-4A84-8187-13CE26730F16}" presName="childNode2" presStyleLbl="bgAcc1" presStyleIdx="1" presStyleCnt="3" custScaleY="119374">
        <dgm:presLayoutVars>
          <dgm:bulletEnabled val="1"/>
        </dgm:presLayoutVars>
      </dgm:prSet>
      <dgm:spPr/>
    </dgm:pt>
    <dgm:pt modelId="{458940CF-3299-42AC-9B46-243A04F627EE}" type="pres">
      <dgm:prSet presAssocID="{8503BAF9-D4E4-4A84-8187-13CE26730F16}" presName="childNode2tx" presStyleLbl="bgAcc1" presStyleIdx="1" presStyleCnt="3">
        <dgm:presLayoutVars>
          <dgm:bulletEnabled val="1"/>
        </dgm:presLayoutVars>
      </dgm:prSet>
      <dgm:spPr/>
    </dgm:pt>
    <dgm:pt modelId="{8E9B2CF9-CEA3-4D06-9722-6BFA1C0A09C2}" type="pres">
      <dgm:prSet presAssocID="{8503BAF9-D4E4-4A84-8187-13CE26730F16}" presName="parentNode2" presStyleLbl="node1" presStyleIdx="1" presStyleCnt="3" custLinFactNeighborX="-3039" custLinFactNeighborY="-19488">
        <dgm:presLayoutVars>
          <dgm:chMax val="0"/>
          <dgm:bulletEnabled val="1"/>
        </dgm:presLayoutVars>
      </dgm:prSet>
      <dgm:spPr/>
    </dgm:pt>
    <dgm:pt modelId="{AE48EC7E-917F-4C2D-BFC2-0A52E99F9722}" type="pres">
      <dgm:prSet presAssocID="{8503BAF9-D4E4-4A84-8187-13CE26730F16}" presName="connSite2" presStyleCnt="0"/>
      <dgm:spPr/>
    </dgm:pt>
    <dgm:pt modelId="{B9DA2ECE-0FF5-4EC1-905C-D129881F4E62}" type="pres">
      <dgm:prSet presAssocID="{A3FA578F-FC78-40BB-9FF7-434A83A6B043}" presName="Name18" presStyleLbl="sibTrans2D1" presStyleIdx="1" presStyleCnt="2"/>
      <dgm:spPr/>
    </dgm:pt>
    <dgm:pt modelId="{127398A2-89A2-404F-A219-A074BE1366A0}" type="pres">
      <dgm:prSet presAssocID="{8B0DEFF7-E1FF-4CD2-AB1C-E0CB5FECB50E}" presName="composite1" presStyleCnt="0"/>
      <dgm:spPr/>
    </dgm:pt>
    <dgm:pt modelId="{854FCF13-1262-4EA9-9365-00DF18B6B9D5}" type="pres">
      <dgm:prSet presAssocID="{8B0DEFF7-E1FF-4CD2-AB1C-E0CB5FECB50E}" presName="dummyNode1" presStyleLbl="node1" presStyleIdx="1" presStyleCnt="3"/>
      <dgm:spPr/>
    </dgm:pt>
    <dgm:pt modelId="{A6A1975D-8CE7-4F94-95CA-57E6FF0DCC23}" type="pres">
      <dgm:prSet presAssocID="{8B0DEFF7-E1FF-4CD2-AB1C-E0CB5FECB50E}" presName="childNode1" presStyleLbl="bgAcc1" presStyleIdx="2" presStyleCnt="3">
        <dgm:presLayoutVars>
          <dgm:bulletEnabled val="1"/>
        </dgm:presLayoutVars>
      </dgm:prSet>
      <dgm:spPr/>
    </dgm:pt>
    <dgm:pt modelId="{EC22B064-034E-4900-ABD4-8B21EEC01DAA}" type="pres">
      <dgm:prSet presAssocID="{8B0DEFF7-E1FF-4CD2-AB1C-E0CB5FECB50E}" presName="childNode1tx" presStyleLbl="bgAcc1" presStyleIdx="2" presStyleCnt="3">
        <dgm:presLayoutVars>
          <dgm:bulletEnabled val="1"/>
        </dgm:presLayoutVars>
      </dgm:prSet>
      <dgm:spPr/>
    </dgm:pt>
    <dgm:pt modelId="{8DBCA714-C8DF-4711-8303-F2EA9CF40007}" type="pres">
      <dgm:prSet presAssocID="{8B0DEFF7-E1FF-4CD2-AB1C-E0CB5FECB50E}" presName="parentNode1" presStyleLbl="node1" presStyleIdx="2" presStyleCnt="3">
        <dgm:presLayoutVars>
          <dgm:chMax val="1"/>
          <dgm:bulletEnabled val="1"/>
        </dgm:presLayoutVars>
      </dgm:prSet>
      <dgm:spPr/>
    </dgm:pt>
    <dgm:pt modelId="{6E87C741-D153-4994-BB21-EA549ACAF214}" type="pres">
      <dgm:prSet presAssocID="{8B0DEFF7-E1FF-4CD2-AB1C-E0CB5FECB50E}" presName="connSite1" presStyleCnt="0"/>
      <dgm:spPr/>
    </dgm:pt>
  </dgm:ptLst>
  <dgm:cxnLst>
    <dgm:cxn modelId="{D18A7C0B-BE98-4F71-A196-75D42C28A7C7}" srcId="{3CE3F4C2-2AB9-49A7-AB85-C4E9ED776FC5}" destId="{A2758DF8-90D0-4F41-9337-2D79813B2C19}" srcOrd="1" destOrd="0" parTransId="{62837656-194F-4EA0-A8EE-DC69481FC60A}" sibTransId="{B1A37FE5-686C-47B3-B19D-F44E2C37B11C}"/>
    <dgm:cxn modelId="{BB2F481C-FA85-46E3-97EE-905A756577C4}" srcId="{8503BAF9-D4E4-4A84-8187-13CE26730F16}" destId="{EB70AEA0-982B-4CE4-B121-2571841BFA70}" srcOrd="0" destOrd="0" parTransId="{5BC367B8-5C24-4E59-948B-60CB561EB0DD}" sibTransId="{79210655-F9E7-4359-A51B-3785FED7F166}"/>
    <dgm:cxn modelId="{29C3811F-7CAF-4510-905F-7B79876F8712}" srcId="{B2E966AE-2DCA-4400-A39A-A238D7558A52}" destId="{8503BAF9-D4E4-4A84-8187-13CE26730F16}" srcOrd="1" destOrd="0" parTransId="{5FD23E67-8093-4CAB-B79B-8B4BB544B1E6}" sibTransId="{A3FA578F-FC78-40BB-9FF7-434A83A6B043}"/>
    <dgm:cxn modelId="{3B8BF22B-54EB-4CB5-96FF-EAD26A31F7E2}" type="presOf" srcId="{B2E966AE-2DCA-4400-A39A-A238D7558A52}" destId="{1890D7C8-B05B-456A-B13F-F1B18EC6143A}" srcOrd="0" destOrd="0" presId="urn:microsoft.com/office/officeart/2005/8/layout/hProcess4"/>
    <dgm:cxn modelId="{C02FC035-40B5-4B66-B942-939FC9EE4BCD}" type="presOf" srcId="{8503BAF9-D4E4-4A84-8187-13CE26730F16}" destId="{8E9B2CF9-CEA3-4D06-9722-6BFA1C0A09C2}" srcOrd="0" destOrd="0" presId="urn:microsoft.com/office/officeart/2005/8/layout/hProcess4"/>
    <dgm:cxn modelId="{2082BE39-2818-430F-A6B9-2DBFEA6EAAB9}" type="presOf" srcId="{78F9C7F0-A60B-4061-8587-A103947ED478}" destId="{3ECB5575-7214-40CF-BE05-B5F54297BFDE}" srcOrd="0" destOrd="0" presId="urn:microsoft.com/office/officeart/2005/8/layout/hProcess4"/>
    <dgm:cxn modelId="{1563E43C-A95F-4785-B286-E1B3053E47B8}" srcId="{8503BAF9-D4E4-4A84-8187-13CE26730F16}" destId="{2415DD5C-FB3F-4479-BDE6-29FFE21FDD56}" srcOrd="1" destOrd="0" parTransId="{8FB0AF2E-DCFB-4BB9-8DCE-064897DB65E5}" sibTransId="{8AD2E7CC-D711-425F-8CB2-01884783987F}"/>
    <dgm:cxn modelId="{9C60E05C-E196-46A3-B30D-6E6EF3616299}" type="presOf" srcId="{44FA0F42-B86D-4AB2-939C-F0BED62220D6}" destId="{311EB99C-7F72-4527-8D4A-0B74B0256626}" srcOrd="1" destOrd="2" presId="urn:microsoft.com/office/officeart/2005/8/layout/hProcess4"/>
    <dgm:cxn modelId="{126DAC61-9DEE-4D67-9A06-41CD4D849951}" type="presOf" srcId="{EB70AEA0-982B-4CE4-B121-2571841BFA70}" destId="{458940CF-3299-42AC-9B46-243A04F627EE}" srcOrd="1" destOrd="0" presId="urn:microsoft.com/office/officeart/2005/8/layout/hProcess4"/>
    <dgm:cxn modelId="{5C1B4845-E95F-4109-989A-36A43029A13C}" type="presOf" srcId="{3CE3F4C2-2AB9-49A7-AB85-C4E9ED776FC5}" destId="{185136A5-A9C7-49D6-8DCD-5E03723746FE}" srcOrd="0" destOrd="0" presId="urn:microsoft.com/office/officeart/2005/8/layout/hProcess4"/>
    <dgm:cxn modelId="{36338F5A-35DC-4871-9E7E-41A1B9517BEF}" type="presOf" srcId="{2415DD5C-FB3F-4479-BDE6-29FFE21FDD56}" destId="{458940CF-3299-42AC-9B46-243A04F627EE}" srcOrd="1" destOrd="1" presId="urn:microsoft.com/office/officeart/2005/8/layout/hProcess4"/>
    <dgm:cxn modelId="{C9CC2885-06EC-4C7E-9F1F-EEBBD709A034}" type="presOf" srcId="{8B0DEFF7-E1FF-4CD2-AB1C-E0CB5FECB50E}" destId="{8DBCA714-C8DF-4711-8303-F2EA9CF40007}" srcOrd="0" destOrd="0" presId="urn:microsoft.com/office/officeart/2005/8/layout/hProcess4"/>
    <dgm:cxn modelId="{DE40EB8E-7601-4F23-930B-6001E640DF81}" type="presOf" srcId="{A2758DF8-90D0-4F41-9337-2D79813B2C19}" destId="{311EB99C-7F72-4527-8D4A-0B74B0256626}" srcOrd="1" destOrd="1" presId="urn:microsoft.com/office/officeart/2005/8/layout/hProcess4"/>
    <dgm:cxn modelId="{8B4B6690-49CE-47C5-BD6D-6EBF7FA55C22}" type="presOf" srcId="{2415DD5C-FB3F-4479-BDE6-29FFE21FDD56}" destId="{9C96856A-468A-4A80-8948-C536D5058BD6}" srcOrd="0" destOrd="1" presId="urn:microsoft.com/office/officeart/2005/8/layout/hProcess4"/>
    <dgm:cxn modelId="{46A04E95-27B4-46E1-8FD3-B7C394E8D7C7}" srcId="{8B0DEFF7-E1FF-4CD2-AB1C-E0CB5FECB50E}" destId="{B984F54A-93A2-4306-A4CF-849A1C08A360}" srcOrd="0" destOrd="0" parTransId="{CF3BEAAF-C2DD-4011-A233-4F8AB32181E0}" sibTransId="{432F1251-CE7B-431B-BFD7-68A753F934BA}"/>
    <dgm:cxn modelId="{D6EF2499-49F5-464F-A4F4-77A6876822A3}" type="presOf" srcId="{A2758DF8-90D0-4F41-9337-2D79813B2C19}" destId="{7154B783-787A-4D03-8EDB-471F09D36508}" srcOrd="0" destOrd="1" presId="urn:microsoft.com/office/officeart/2005/8/layout/hProcess4"/>
    <dgm:cxn modelId="{1F5030A4-1C36-4A3F-9147-43CF8DE84837}" type="presOf" srcId="{FC075BD1-FFCB-47BA-888A-7F5190D36371}" destId="{311EB99C-7F72-4527-8D4A-0B74B0256626}" srcOrd="1" destOrd="0" presId="urn:microsoft.com/office/officeart/2005/8/layout/hProcess4"/>
    <dgm:cxn modelId="{4F2EECA7-EA0C-427A-B280-FCC76068791B}" srcId="{B2E966AE-2DCA-4400-A39A-A238D7558A52}" destId="{3CE3F4C2-2AB9-49A7-AB85-C4E9ED776FC5}" srcOrd="0" destOrd="0" parTransId="{23FB3B31-9215-4790-9755-50474FF6486D}" sibTransId="{78F9C7F0-A60B-4061-8587-A103947ED478}"/>
    <dgm:cxn modelId="{885C8EB0-9CD9-4E41-AD8C-9D24CB1C0775}" type="presOf" srcId="{B984F54A-93A2-4306-A4CF-849A1C08A360}" destId="{EC22B064-034E-4900-ABD4-8B21EEC01DAA}" srcOrd="1" destOrd="0" presId="urn:microsoft.com/office/officeart/2005/8/layout/hProcess4"/>
    <dgm:cxn modelId="{C2FC27BA-9B42-41F7-B565-C259A3922536}" type="presOf" srcId="{B984F54A-93A2-4306-A4CF-849A1C08A360}" destId="{A6A1975D-8CE7-4F94-95CA-57E6FF0DCC23}" srcOrd="0" destOrd="0" presId="urn:microsoft.com/office/officeart/2005/8/layout/hProcess4"/>
    <dgm:cxn modelId="{4A5B67CD-2951-40D7-BF4E-1E69C7F9FF2E}" type="presOf" srcId="{A3FA578F-FC78-40BB-9FF7-434A83A6B043}" destId="{B9DA2ECE-0FF5-4EC1-905C-D129881F4E62}" srcOrd="0" destOrd="0" presId="urn:microsoft.com/office/officeart/2005/8/layout/hProcess4"/>
    <dgm:cxn modelId="{9B2A41DA-67E7-463F-A53B-0B4DBFD861C7}" srcId="{3CE3F4C2-2AB9-49A7-AB85-C4E9ED776FC5}" destId="{44FA0F42-B86D-4AB2-939C-F0BED62220D6}" srcOrd="2" destOrd="0" parTransId="{B06941A9-A924-4CE0-AA25-FEF9A8D91788}" sibTransId="{83548600-7357-4113-B2CE-E6871ED90DD7}"/>
    <dgm:cxn modelId="{97D58DEC-599B-4093-AD2B-3F44DC947B55}" type="presOf" srcId="{FC075BD1-FFCB-47BA-888A-7F5190D36371}" destId="{7154B783-787A-4D03-8EDB-471F09D36508}" srcOrd="0" destOrd="0" presId="urn:microsoft.com/office/officeart/2005/8/layout/hProcess4"/>
    <dgm:cxn modelId="{13E569EF-1130-4CCC-8651-5BE916E6E09B}" type="presOf" srcId="{44FA0F42-B86D-4AB2-939C-F0BED62220D6}" destId="{7154B783-787A-4D03-8EDB-471F09D36508}" srcOrd="0" destOrd="2" presId="urn:microsoft.com/office/officeart/2005/8/layout/hProcess4"/>
    <dgm:cxn modelId="{5003EAF0-9F26-44DE-B368-19A414934E1E}" srcId="{B2E966AE-2DCA-4400-A39A-A238D7558A52}" destId="{8B0DEFF7-E1FF-4CD2-AB1C-E0CB5FECB50E}" srcOrd="2" destOrd="0" parTransId="{5B596619-4240-460E-83BF-8761483A8060}" sibTransId="{43E87DAA-E41B-44BE-8DC9-ABC4702F764D}"/>
    <dgm:cxn modelId="{E570A7F7-7ED8-4120-94A6-3384A0F2B4C0}" type="presOf" srcId="{EB70AEA0-982B-4CE4-B121-2571841BFA70}" destId="{9C96856A-468A-4A80-8948-C536D5058BD6}" srcOrd="0" destOrd="0" presId="urn:microsoft.com/office/officeart/2005/8/layout/hProcess4"/>
    <dgm:cxn modelId="{060145FF-EAF3-40CF-B339-1D28294AC581}" srcId="{3CE3F4C2-2AB9-49A7-AB85-C4E9ED776FC5}" destId="{FC075BD1-FFCB-47BA-888A-7F5190D36371}" srcOrd="0" destOrd="0" parTransId="{07E3209D-7FBB-4452-90D1-F55D8C0867AF}" sibTransId="{55F71237-D83A-40A7-8C18-8FDC2DDEC6ED}"/>
    <dgm:cxn modelId="{9F15637F-3944-4C5D-9EEA-611B1CEFB830}" type="presParOf" srcId="{1890D7C8-B05B-456A-B13F-F1B18EC6143A}" destId="{7748AFD2-54E5-4330-A50D-E51EC61BCF19}" srcOrd="0" destOrd="0" presId="urn:microsoft.com/office/officeart/2005/8/layout/hProcess4"/>
    <dgm:cxn modelId="{B22C4D9B-2005-4013-B434-2C4EE725B7DD}" type="presParOf" srcId="{1890D7C8-B05B-456A-B13F-F1B18EC6143A}" destId="{11A728F4-A0DB-4796-B4B7-00BEC013982C}" srcOrd="1" destOrd="0" presId="urn:microsoft.com/office/officeart/2005/8/layout/hProcess4"/>
    <dgm:cxn modelId="{E84CC708-C5E0-4F0A-A75E-2100D52B3864}" type="presParOf" srcId="{1890D7C8-B05B-456A-B13F-F1B18EC6143A}" destId="{6670A29C-AF38-4D13-8EAA-0447641A3B10}" srcOrd="2" destOrd="0" presId="urn:microsoft.com/office/officeart/2005/8/layout/hProcess4"/>
    <dgm:cxn modelId="{3D26ED8C-6505-4773-BC07-7BC76485C75C}" type="presParOf" srcId="{6670A29C-AF38-4D13-8EAA-0447641A3B10}" destId="{080007F1-DCF4-4EB5-92CB-592973E0A6B2}" srcOrd="0" destOrd="0" presId="urn:microsoft.com/office/officeart/2005/8/layout/hProcess4"/>
    <dgm:cxn modelId="{E14F82FF-90EA-441C-A935-95781200C796}" type="presParOf" srcId="{080007F1-DCF4-4EB5-92CB-592973E0A6B2}" destId="{29522B4B-23EF-4999-BD6D-794685994E27}" srcOrd="0" destOrd="0" presId="urn:microsoft.com/office/officeart/2005/8/layout/hProcess4"/>
    <dgm:cxn modelId="{691E23D8-04DB-4D51-8BDE-1C02E578A4FE}" type="presParOf" srcId="{080007F1-DCF4-4EB5-92CB-592973E0A6B2}" destId="{7154B783-787A-4D03-8EDB-471F09D36508}" srcOrd="1" destOrd="0" presId="urn:microsoft.com/office/officeart/2005/8/layout/hProcess4"/>
    <dgm:cxn modelId="{96F74800-4E30-4A9A-99E0-D9DF491CD959}" type="presParOf" srcId="{080007F1-DCF4-4EB5-92CB-592973E0A6B2}" destId="{311EB99C-7F72-4527-8D4A-0B74B0256626}" srcOrd="2" destOrd="0" presId="urn:microsoft.com/office/officeart/2005/8/layout/hProcess4"/>
    <dgm:cxn modelId="{5824331B-0D15-4B2E-A081-96D1B7CA9CC8}" type="presParOf" srcId="{080007F1-DCF4-4EB5-92CB-592973E0A6B2}" destId="{185136A5-A9C7-49D6-8DCD-5E03723746FE}" srcOrd="3" destOrd="0" presId="urn:microsoft.com/office/officeart/2005/8/layout/hProcess4"/>
    <dgm:cxn modelId="{92D4B619-A8C3-4101-AC2B-F7801569E5B5}" type="presParOf" srcId="{080007F1-DCF4-4EB5-92CB-592973E0A6B2}" destId="{960A194C-2C4C-41D3-8009-F22831284394}" srcOrd="4" destOrd="0" presId="urn:microsoft.com/office/officeart/2005/8/layout/hProcess4"/>
    <dgm:cxn modelId="{6CA9CDCA-4194-43BB-ACC6-A5BDA71F6537}" type="presParOf" srcId="{6670A29C-AF38-4D13-8EAA-0447641A3B10}" destId="{3ECB5575-7214-40CF-BE05-B5F54297BFDE}" srcOrd="1" destOrd="0" presId="urn:microsoft.com/office/officeart/2005/8/layout/hProcess4"/>
    <dgm:cxn modelId="{BFCAD77E-F5D6-4E49-9B51-25EF4A58B9D1}" type="presParOf" srcId="{6670A29C-AF38-4D13-8EAA-0447641A3B10}" destId="{FA1A32B7-A4E4-4801-8957-01579CBA0A80}" srcOrd="2" destOrd="0" presId="urn:microsoft.com/office/officeart/2005/8/layout/hProcess4"/>
    <dgm:cxn modelId="{5A93C05B-41BC-4AE4-91F1-1478975A173B}" type="presParOf" srcId="{FA1A32B7-A4E4-4801-8957-01579CBA0A80}" destId="{33C150EB-6040-478F-A80B-E9F02315AB5A}" srcOrd="0" destOrd="0" presId="urn:microsoft.com/office/officeart/2005/8/layout/hProcess4"/>
    <dgm:cxn modelId="{9B578563-7988-466B-B1D6-3575E66FE70F}" type="presParOf" srcId="{FA1A32B7-A4E4-4801-8957-01579CBA0A80}" destId="{9C96856A-468A-4A80-8948-C536D5058BD6}" srcOrd="1" destOrd="0" presId="urn:microsoft.com/office/officeart/2005/8/layout/hProcess4"/>
    <dgm:cxn modelId="{59DADA29-49F2-4514-981F-8AF0AD44EFA7}" type="presParOf" srcId="{FA1A32B7-A4E4-4801-8957-01579CBA0A80}" destId="{458940CF-3299-42AC-9B46-243A04F627EE}" srcOrd="2" destOrd="0" presId="urn:microsoft.com/office/officeart/2005/8/layout/hProcess4"/>
    <dgm:cxn modelId="{A10C226F-61AA-4741-8CA6-EE9EE90D7425}" type="presParOf" srcId="{FA1A32B7-A4E4-4801-8957-01579CBA0A80}" destId="{8E9B2CF9-CEA3-4D06-9722-6BFA1C0A09C2}" srcOrd="3" destOrd="0" presId="urn:microsoft.com/office/officeart/2005/8/layout/hProcess4"/>
    <dgm:cxn modelId="{0F44201F-2AB4-4E6C-8833-9A35AAEE6AB3}" type="presParOf" srcId="{FA1A32B7-A4E4-4801-8957-01579CBA0A80}" destId="{AE48EC7E-917F-4C2D-BFC2-0A52E99F9722}" srcOrd="4" destOrd="0" presId="urn:microsoft.com/office/officeart/2005/8/layout/hProcess4"/>
    <dgm:cxn modelId="{D098EE59-60E3-4BBC-86EA-7CFE4E02406D}" type="presParOf" srcId="{6670A29C-AF38-4D13-8EAA-0447641A3B10}" destId="{B9DA2ECE-0FF5-4EC1-905C-D129881F4E62}" srcOrd="3" destOrd="0" presId="urn:microsoft.com/office/officeart/2005/8/layout/hProcess4"/>
    <dgm:cxn modelId="{7021098B-9793-4F57-B136-BF8044158573}" type="presParOf" srcId="{6670A29C-AF38-4D13-8EAA-0447641A3B10}" destId="{127398A2-89A2-404F-A219-A074BE1366A0}" srcOrd="4" destOrd="0" presId="urn:microsoft.com/office/officeart/2005/8/layout/hProcess4"/>
    <dgm:cxn modelId="{E3F7D9F2-3A1E-4328-8B0B-DBA0FE7AAE61}" type="presParOf" srcId="{127398A2-89A2-404F-A219-A074BE1366A0}" destId="{854FCF13-1262-4EA9-9365-00DF18B6B9D5}" srcOrd="0" destOrd="0" presId="urn:microsoft.com/office/officeart/2005/8/layout/hProcess4"/>
    <dgm:cxn modelId="{B1877DFC-F140-4DAE-BC28-CB840881331D}" type="presParOf" srcId="{127398A2-89A2-404F-A219-A074BE1366A0}" destId="{A6A1975D-8CE7-4F94-95CA-57E6FF0DCC23}" srcOrd="1" destOrd="0" presId="urn:microsoft.com/office/officeart/2005/8/layout/hProcess4"/>
    <dgm:cxn modelId="{E959993D-73D2-4047-BB83-7B0204827391}" type="presParOf" srcId="{127398A2-89A2-404F-A219-A074BE1366A0}" destId="{EC22B064-034E-4900-ABD4-8B21EEC01DAA}" srcOrd="2" destOrd="0" presId="urn:microsoft.com/office/officeart/2005/8/layout/hProcess4"/>
    <dgm:cxn modelId="{64C939D1-4BFA-4C8E-84D4-36CA145634E1}" type="presParOf" srcId="{127398A2-89A2-404F-A219-A074BE1366A0}" destId="{8DBCA714-C8DF-4711-8303-F2EA9CF40007}" srcOrd="3" destOrd="0" presId="urn:microsoft.com/office/officeart/2005/8/layout/hProcess4"/>
    <dgm:cxn modelId="{0637277D-4D94-4806-87B0-7B139C2E5E72}" type="presParOf" srcId="{127398A2-89A2-404F-A219-A074BE1366A0}" destId="{6E87C741-D153-4994-BB21-EA549ACAF214}" srcOrd="4" destOrd="0" presId="urn:microsoft.com/office/officeart/2005/8/layout/h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715237-2EDE-4D24-B97F-81F2EFCD5D4F}">
      <dsp:nvSpPr>
        <dsp:cNvPr id="0" name=""/>
        <dsp:cNvSpPr/>
      </dsp:nvSpPr>
      <dsp:spPr>
        <a:xfrm>
          <a:off x="617219" y="0"/>
          <a:ext cx="6995160" cy="4324350"/>
        </a:xfrm>
        <a:prstGeom prst="rightArrow">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6C35726-1573-4EFB-A9D7-680A526DFC23}">
      <dsp:nvSpPr>
        <dsp:cNvPr id="0" name=""/>
        <dsp:cNvSpPr/>
      </dsp:nvSpPr>
      <dsp:spPr>
        <a:xfrm>
          <a:off x="21552" y="1323527"/>
          <a:ext cx="1981051" cy="1729740"/>
        </a:xfrm>
        <a:prstGeom prst="round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l-GR" sz="2300" kern="1200" dirty="0"/>
            <a:t>Ειδικός Στόχος</a:t>
          </a:r>
          <a:endParaRPr lang="en-US" sz="2300" kern="1200" dirty="0"/>
        </a:p>
      </dsp:txBody>
      <dsp:txXfrm>
        <a:off x="105991" y="1407966"/>
        <a:ext cx="1812173" cy="1560862"/>
      </dsp:txXfrm>
    </dsp:sp>
    <dsp:sp modelId="{18B8BCC8-A6DA-45CF-B883-F2E86F1B4BC4}">
      <dsp:nvSpPr>
        <dsp:cNvPr id="0" name=""/>
        <dsp:cNvSpPr/>
      </dsp:nvSpPr>
      <dsp:spPr>
        <a:xfrm>
          <a:off x="2084222" y="1297304"/>
          <a:ext cx="1981051" cy="1729740"/>
        </a:xfrm>
        <a:prstGeom prst="roundRect">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l-GR" sz="2300" kern="1200" dirty="0"/>
            <a:t>Διαπίστωση αναγκών</a:t>
          </a:r>
          <a:endParaRPr lang="en-US" sz="2300" kern="1200" dirty="0"/>
        </a:p>
      </dsp:txBody>
      <dsp:txXfrm>
        <a:off x="2168661" y="1381743"/>
        <a:ext cx="1812173" cy="1560862"/>
      </dsp:txXfrm>
    </dsp:sp>
    <dsp:sp modelId="{74D7F3B7-1861-459B-B6E3-3DAA3C1F0464}">
      <dsp:nvSpPr>
        <dsp:cNvPr id="0" name=""/>
        <dsp:cNvSpPr/>
      </dsp:nvSpPr>
      <dsp:spPr>
        <a:xfrm>
          <a:off x="4164326" y="1297304"/>
          <a:ext cx="1981051" cy="1729740"/>
        </a:xfrm>
        <a:prstGeom prst="roundRect">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l-GR" sz="2300" kern="1200" dirty="0"/>
            <a:t>Επιλογή εργαλείων</a:t>
          </a:r>
          <a:endParaRPr lang="en-US" sz="2300" kern="1200" dirty="0"/>
        </a:p>
      </dsp:txBody>
      <dsp:txXfrm>
        <a:off x="4248765" y="1381743"/>
        <a:ext cx="1812173" cy="1560862"/>
      </dsp:txXfrm>
    </dsp:sp>
    <dsp:sp modelId="{0838BC55-CB12-406C-AF8B-A7039CCE28ED}">
      <dsp:nvSpPr>
        <dsp:cNvPr id="0" name=""/>
        <dsp:cNvSpPr/>
      </dsp:nvSpPr>
      <dsp:spPr>
        <a:xfrm>
          <a:off x="6244430" y="1297304"/>
          <a:ext cx="1981051" cy="1729740"/>
        </a:xfrm>
        <a:prstGeom prst="roundRect">
          <a:avLst/>
        </a:prstGeom>
        <a:solidFill>
          <a:schemeClr val="accent5">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l-GR" sz="2300" kern="1200" dirty="0"/>
            <a:t>Διαδικασία αξιολόγησης</a:t>
          </a:r>
          <a:endParaRPr lang="en-US" sz="2300" kern="1200" dirty="0"/>
        </a:p>
      </dsp:txBody>
      <dsp:txXfrm>
        <a:off x="6328869" y="1381743"/>
        <a:ext cx="1812173" cy="156086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154B783-787A-4D03-8EDB-471F09D36508}">
      <dsp:nvSpPr>
        <dsp:cNvPr id="0" name=""/>
        <dsp:cNvSpPr/>
      </dsp:nvSpPr>
      <dsp:spPr>
        <a:xfrm>
          <a:off x="3636" y="1234107"/>
          <a:ext cx="2250430" cy="1856134"/>
        </a:xfrm>
        <a:prstGeom prst="roundRect">
          <a:avLst>
            <a:gd name="adj" fmla="val 10000"/>
          </a:avLst>
        </a:prstGeom>
        <a:solidFill>
          <a:schemeClr val="lt1">
            <a:alpha val="90000"/>
            <a:hueOff val="0"/>
            <a:satOff val="0"/>
            <a:lumOff val="0"/>
            <a:alphaOff val="0"/>
          </a:schemeClr>
        </a:solidFill>
        <a:ln w="1905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114300" lvl="1" indent="-114300" algn="l" defTabSz="533400">
            <a:lnSpc>
              <a:spcPct val="90000"/>
            </a:lnSpc>
            <a:spcBef>
              <a:spcPct val="0"/>
            </a:spcBef>
            <a:spcAft>
              <a:spcPts val="798"/>
            </a:spcAft>
            <a:buChar char="•"/>
          </a:pPr>
          <a:r>
            <a:rPr lang="el-GR" sz="1200" b="1" kern="1200" dirty="0"/>
            <a:t>ΤΡΙΛΟΓΟΣ</a:t>
          </a:r>
          <a:endParaRPr lang="en-US" sz="1200" b="1" kern="1200" dirty="0"/>
        </a:p>
        <a:p>
          <a:pPr marL="114300" lvl="1" indent="-114300" algn="l" defTabSz="533400">
            <a:lnSpc>
              <a:spcPct val="90000"/>
            </a:lnSpc>
            <a:spcBef>
              <a:spcPct val="0"/>
            </a:spcBef>
            <a:spcAft>
              <a:spcPts val="798"/>
            </a:spcAft>
            <a:buChar char="•"/>
          </a:pPr>
          <a:r>
            <a:rPr lang="el-GR" sz="1200" b="1" kern="1200" dirty="0"/>
            <a:t>ΕΚΔΟΣΗ ΤΟΥ ΤΕΛΙΚΟΥ ΚΑΝΟΝΙΣΜΟΎ ΚΑΙ ΤΗΣ ΣΧΕΤΙΚΉΣ ΝΟΜΟΘΕΣΙΑΣ</a:t>
          </a:r>
          <a:endParaRPr lang="en-US" sz="1200" b="1" kern="1200" dirty="0"/>
        </a:p>
        <a:p>
          <a:pPr marL="114300" lvl="1" indent="-114300" algn="l" defTabSz="533400">
            <a:lnSpc>
              <a:spcPct val="90000"/>
            </a:lnSpc>
            <a:spcBef>
              <a:spcPct val="0"/>
            </a:spcBef>
            <a:spcAft>
              <a:spcPts val="798"/>
            </a:spcAft>
            <a:buChar char="•"/>
          </a:pPr>
          <a:r>
            <a:rPr lang="el-GR" sz="1200" b="1" kern="1200" dirty="0"/>
            <a:t>ΠΡΟΕΤΟΙΜΑΣΙΑ ΤΩΝ ΣΣ</a:t>
          </a:r>
          <a:endParaRPr lang="en-US" sz="1200" b="1" kern="1200" dirty="0"/>
        </a:p>
      </dsp:txBody>
      <dsp:txXfrm>
        <a:off x="46351" y="1276822"/>
        <a:ext cx="2165000" cy="1372961"/>
      </dsp:txXfrm>
    </dsp:sp>
    <dsp:sp modelId="{3ECB5575-7214-40CF-BE05-B5F54297BFDE}">
      <dsp:nvSpPr>
        <dsp:cNvPr id="0" name=""/>
        <dsp:cNvSpPr/>
      </dsp:nvSpPr>
      <dsp:spPr>
        <a:xfrm>
          <a:off x="1185728" y="1797595"/>
          <a:ext cx="2488122" cy="2488122"/>
        </a:xfrm>
        <a:prstGeom prst="leftCircularArrow">
          <a:avLst>
            <a:gd name="adj1" fmla="val 3042"/>
            <a:gd name="adj2" fmla="val 373395"/>
            <a:gd name="adj3" fmla="val 1732722"/>
            <a:gd name="adj4" fmla="val 8608306"/>
            <a:gd name="adj5" fmla="val 3549"/>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185136A5-A9C7-49D6-8DCD-5E03723746FE}">
      <dsp:nvSpPr>
        <dsp:cNvPr id="0" name=""/>
        <dsp:cNvSpPr/>
      </dsp:nvSpPr>
      <dsp:spPr>
        <a:xfrm>
          <a:off x="495810" y="2937850"/>
          <a:ext cx="2000382" cy="795486"/>
        </a:xfrm>
        <a:prstGeom prst="roundRect">
          <a:avLst>
            <a:gd name="adj" fmla="val 10000"/>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60960" rIns="91440" bIns="60960" numCol="1" spcCol="1270" anchor="ctr" anchorCtr="0">
          <a:noAutofit/>
        </a:bodyPr>
        <a:lstStyle/>
        <a:p>
          <a:pPr marL="0" lvl="0" indent="0" algn="ctr" defTabSz="2133600">
            <a:lnSpc>
              <a:spcPct val="90000"/>
            </a:lnSpc>
            <a:spcBef>
              <a:spcPct val="0"/>
            </a:spcBef>
            <a:spcAft>
              <a:spcPct val="35000"/>
            </a:spcAft>
            <a:buNone/>
          </a:pPr>
          <a:r>
            <a:rPr lang="el-GR" sz="4800" b="1" kern="1200" dirty="0"/>
            <a:t>2020</a:t>
          </a:r>
          <a:endParaRPr lang="en-US" sz="4800" kern="1200" dirty="0"/>
        </a:p>
      </dsp:txBody>
      <dsp:txXfrm>
        <a:off x="519109" y="2961149"/>
        <a:ext cx="1953784" cy="748888"/>
      </dsp:txXfrm>
    </dsp:sp>
    <dsp:sp modelId="{9C96856A-468A-4A80-8948-C536D5058BD6}">
      <dsp:nvSpPr>
        <dsp:cNvPr id="0" name=""/>
        <dsp:cNvSpPr/>
      </dsp:nvSpPr>
      <dsp:spPr>
        <a:xfrm>
          <a:off x="2864560" y="1053019"/>
          <a:ext cx="2250430" cy="2215741"/>
        </a:xfrm>
        <a:prstGeom prst="roundRect">
          <a:avLst>
            <a:gd name="adj" fmla="val 10000"/>
          </a:avLst>
        </a:prstGeom>
        <a:solidFill>
          <a:schemeClr val="lt1">
            <a:alpha val="90000"/>
            <a:hueOff val="0"/>
            <a:satOff val="0"/>
            <a:lumOff val="0"/>
            <a:alphaOff val="0"/>
          </a:schemeClr>
        </a:solidFill>
        <a:ln w="19050" cap="flat" cmpd="sng" algn="ctr">
          <a:solidFill>
            <a:schemeClr val="accent3">
              <a:hueOff val="-8269636"/>
              <a:satOff val="13411"/>
              <a:lumOff val="9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114300" lvl="1" indent="-114300" algn="l" defTabSz="622300">
            <a:lnSpc>
              <a:spcPct val="90000"/>
            </a:lnSpc>
            <a:spcBef>
              <a:spcPct val="0"/>
            </a:spcBef>
            <a:spcAft>
              <a:spcPts val="816"/>
            </a:spcAft>
            <a:buChar char="•"/>
          </a:pPr>
          <a:r>
            <a:rPr lang="el-GR" sz="1400" b="1" kern="1200" dirty="0"/>
            <a:t>ΔΙΑΔΙΚΑΣΙΑ ΕΓΚΡΙΣΗΣ ΤΩΝ ΣΤΡΑΤΗΓΙΚΩΝ ΣΧΕΔΙΩΝ </a:t>
          </a:r>
          <a:endParaRPr lang="en-US" sz="1400" b="1" kern="1200" dirty="0"/>
        </a:p>
        <a:p>
          <a:pPr marL="114300" lvl="1" indent="-114300" algn="l" defTabSz="622300">
            <a:lnSpc>
              <a:spcPct val="90000"/>
            </a:lnSpc>
            <a:spcBef>
              <a:spcPct val="0"/>
            </a:spcBef>
            <a:spcAft>
              <a:spcPts val="816"/>
            </a:spcAft>
            <a:buChar char="•"/>
          </a:pPr>
          <a:r>
            <a:rPr lang="el-GR" sz="1400" b="1" kern="1200" dirty="0"/>
            <a:t>ΕΚΡΙΣΗ ΤΩΝ ΣΣ ΚΑΙ ΑΠΟΦΑΣΗ ΕΦΑΡΜΟΓΗΣ</a:t>
          </a:r>
          <a:endParaRPr lang="en-US" sz="1400" b="1" kern="1200" dirty="0"/>
        </a:p>
      </dsp:txBody>
      <dsp:txXfrm>
        <a:off x="2915550" y="1578811"/>
        <a:ext cx="2148450" cy="1638959"/>
      </dsp:txXfrm>
    </dsp:sp>
    <dsp:sp modelId="{B9DA2ECE-0FF5-4EC1-905C-D129881F4E62}">
      <dsp:nvSpPr>
        <dsp:cNvPr id="0" name=""/>
        <dsp:cNvSpPr/>
      </dsp:nvSpPr>
      <dsp:spPr>
        <a:xfrm>
          <a:off x="4001450" y="1096"/>
          <a:ext cx="2825544" cy="2825544"/>
        </a:xfrm>
        <a:prstGeom prst="circularArrow">
          <a:avLst>
            <a:gd name="adj1" fmla="val 2679"/>
            <a:gd name="adj2" fmla="val 326019"/>
            <a:gd name="adj3" fmla="val 19730826"/>
            <a:gd name="adj4" fmla="val 12807866"/>
            <a:gd name="adj5" fmla="val 3125"/>
          </a:avLst>
        </a:prstGeom>
        <a:solidFill>
          <a:schemeClr val="accent3">
            <a:hueOff val="-16539272"/>
            <a:satOff val="26822"/>
            <a:lumOff val="197"/>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E9B2CF9-CEA3-4D06-9722-6BFA1C0A09C2}">
      <dsp:nvSpPr>
        <dsp:cNvPr id="0" name=""/>
        <dsp:cNvSpPr/>
      </dsp:nvSpPr>
      <dsp:spPr>
        <a:xfrm>
          <a:off x="3303864" y="680056"/>
          <a:ext cx="2000382" cy="795486"/>
        </a:xfrm>
        <a:prstGeom prst="roundRect">
          <a:avLst>
            <a:gd name="adj" fmla="val 10000"/>
          </a:avLst>
        </a:prstGeom>
        <a:solidFill>
          <a:schemeClr val="accent3">
            <a:hueOff val="-8269636"/>
            <a:satOff val="13411"/>
            <a:lumOff val="98"/>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60960" rIns="91440" bIns="60960" numCol="1" spcCol="1270" anchor="ctr" anchorCtr="0">
          <a:noAutofit/>
        </a:bodyPr>
        <a:lstStyle/>
        <a:p>
          <a:pPr marL="0" lvl="0" indent="0" algn="r" defTabSz="2133600">
            <a:lnSpc>
              <a:spcPct val="90000"/>
            </a:lnSpc>
            <a:spcBef>
              <a:spcPct val="0"/>
            </a:spcBef>
            <a:spcAft>
              <a:spcPct val="35000"/>
            </a:spcAft>
            <a:buNone/>
          </a:pPr>
          <a:r>
            <a:rPr lang="el-GR" sz="4800" b="1" kern="1200" dirty="0"/>
            <a:t>2021</a:t>
          </a:r>
          <a:endParaRPr lang="en-US" sz="4800" b="1" kern="1200" dirty="0"/>
        </a:p>
      </dsp:txBody>
      <dsp:txXfrm>
        <a:off x="3327163" y="703355"/>
        <a:ext cx="1953784" cy="748888"/>
      </dsp:txXfrm>
    </dsp:sp>
    <dsp:sp modelId="{A6A1975D-8CE7-4F94-95CA-57E6FF0DCC23}">
      <dsp:nvSpPr>
        <dsp:cNvPr id="0" name=""/>
        <dsp:cNvSpPr/>
      </dsp:nvSpPr>
      <dsp:spPr>
        <a:xfrm>
          <a:off x="5725485" y="1234107"/>
          <a:ext cx="2250430" cy="1856134"/>
        </a:xfrm>
        <a:prstGeom prst="roundRect">
          <a:avLst>
            <a:gd name="adj" fmla="val 10000"/>
          </a:avLst>
        </a:prstGeom>
        <a:solidFill>
          <a:schemeClr val="lt1">
            <a:alpha val="90000"/>
            <a:hueOff val="0"/>
            <a:satOff val="0"/>
            <a:lumOff val="0"/>
            <a:alphaOff val="0"/>
          </a:schemeClr>
        </a:solidFill>
        <a:ln w="19050" cap="flat" cmpd="sng" algn="ctr">
          <a:solidFill>
            <a:schemeClr val="accent3">
              <a:hueOff val="-16539272"/>
              <a:satOff val="26822"/>
              <a:lumOff val="19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171450" lvl="1" indent="-171450" algn="l" defTabSz="711200">
            <a:lnSpc>
              <a:spcPct val="90000"/>
            </a:lnSpc>
            <a:spcBef>
              <a:spcPct val="0"/>
            </a:spcBef>
            <a:spcAft>
              <a:spcPct val="15000"/>
            </a:spcAft>
            <a:buChar char="•"/>
          </a:pPr>
          <a:r>
            <a:rPr lang="el-GR" sz="1600" b="1" kern="1200" dirty="0"/>
            <a:t>ΕΝΑΡΞΗ ΤΩΝ ΣΤΡΑΤΗΓΗΚΩΝ ΣΧΕΔΙΩΝ ΓΙΑ ΤΗΝ ΚΑ</a:t>
          </a:r>
          <a:r>
            <a:rPr lang="el-GR" sz="1800" b="1" kern="1200" dirty="0"/>
            <a:t>Π</a:t>
          </a:r>
          <a:endParaRPr lang="en-US" sz="1800" kern="1200" dirty="0"/>
        </a:p>
      </dsp:txBody>
      <dsp:txXfrm>
        <a:off x="5768200" y="1276822"/>
        <a:ext cx="2165000" cy="1372961"/>
      </dsp:txXfrm>
    </dsp:sp>
    <dsp:sp modelId="{8DBCA714-C8DF-4711-8303-F2EA9CF40007}">
      <dsp:nvSpPr>
        <dsp:cNvPr id="0" name=""/>
        <dsp:cNvSpPr/>
      </dsp:nvSpPr>
      <dsp:spPr>
        <a:xfrm>
          <a:off x="6225581" y="2692499"/>
          <a:ext cx="2000382" cy="795486"/>
        </a:xfrm>
        <a:prstGeom prst="roundRect">
          <a:avLst>
            <a:gd name="adj" fmla="val 10000"/>
          </a:avLst>
        </a:prstGeom>
        <a:solidFill>
          <a:schemeClr val="accent3">
            <a:hueOff val="-16539272"/>
            <a:satOff val="26822"/>
            <a:lumOff val="197"/>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60960" rIns="91440" bIns="60960" numCol="1" spcCol="1270" anchor="ctr" anchorCtr="0">
          <a:noAutofit/>
        </a:bodyPr>
        <a:lstStyle/>
        <a:p>
          <a:pPr marL="0" lvl="0" indent="0" algn="r" defTabSz="2133600">
            <a:lnSpc>
              <a:spcPct val="90000"/>
            </a:lnSpc>
            <a:spcBef>
              <a:spcPct val="0"/>
            </a:spcBef>
            <a:spcAft>
              <a:spcPct val="35000"/>
            </a:spcAft>
            <a:buNone/>
          </a:pPr>
          <a:r>
            <a:rPr lang="el-GR" sz="4800" b="1" kern="1200" dirty="0"/>
            <a:t>2022</a:t>
          </a:r>
          <a:endParaRPr lang="en-US" sz="4800" b="1" kern="1200" dirty="0"/>
        </a:p>
      </dsp:txBody>
      <dsp:txXfrm>
        <a:off x="6248880" y="2715798"/>
        <a:ext cx="1953784" cy="748888"/>
      </dsp:txXfrm>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62C6807-9AE9-4D6E-AD45-741A3E35FE2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Date Placeholder 2">
            <a:extLst>
              <a:ext uri="{FF2B5EF4-FFF2-40B4-BE49-F238E27FC236}">
                <a16:creationId xmlns:a16="http://schemas.microsoft.com/office/drawing/2014/main" id="{76D2256A-45A8-4B5A-9F96-5E8DB428D4F9}"/>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F0BBEC9-B102-4824-9C85-9B68868DDA46}" type="datetimeFigureOut">
              <a:rPr lang="el-GR" smtClean="0"/>
              <a:t>3/2/2020</a:t>
            </a:fld>
            <a:endParaRPr lang="el-GR"/>
          </a:p>
        </p:txBody>
      </p:sp>
      <p:sp>
        <p:nvSpPr>
          <p:cNvPr id="4" name="Footer Placeholder 3">
            <a:extLst>
              <a:ext uri="{FF2B5EF4-FFF2-40B4-BE49-F238E27FC236}">
                <a16:creationId xmlns:a16="http://schemas.microsoft.com/office/drawing/2014/main" id="{28C67DC4-1D0D-4FAC-ACDB-CB02EC3B063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5" name="Slide Number Placeholder 4">
            <a:extLst>
              <a:ext uri="{FF2B5EF4-FFF2-40B4-BE49-F238E27FC236}">
                <a16:creationId xmlns:a16="http://schemas.microsoft.com/office/drawing/2014/main" id="{F0FFB603-53B1-4D3B-A235-7DB8FE15D831}"/>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B03E22E-FD20-4E9A-9953-1419C412D666}" type="slidenum">
              <a:rPr lang="el-GR" smtClean="0"/>
              <a:t>‹#›</a:t>
            </a:fld>
            <a:endParaRPr lang="el-GR"/>
          </a:p>
        </p:txBody>
      </p:sp>
    </p:spTree>
    <p:extLst>
      <p:ext uri="{BB962C8B-B14F-4D97-AF65-F5344CB8AC3E}">
        <p14:creationId xmlns:p14="http://schemas.microsoft.com/office/powerpoint/2010/main" val="348585284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Date Placeholder 2"/>
          <p:cNvSpPr>
            <a:spLocks noGrp="1"/>
          </p:cNvSpPr>
          <p:nvPr>
            <p:ph type="dt" idx="1"/>
          </p:nvPr>
        </p:nvSpPr>
        <p:spPr>
          <a:xfrm>
            <a:off x="3884614" y="0"/>
            <a:ext cx="2971800" cy="458788"/>
          </a:xfrm>
          <a:prstGeom prst="rect">
            <a:avLst/>
          </a:prstGeom>
        </p:spPr>
        <p:txBody>
          <a:bodyPr vert="horz" lIns="91440" tIns="45720" rIns="91440" bIns="45720" rtlCol="0"/>
          <a:lstStyle>
            <a:lvl1pPr algn="r">
              <a:defRPr sz="1200"/>
            </a:lvl1pPr>
          </a:lstStyle>
          <a:p>
            <a:fld id="{5741F62A-F041-41BA-BF12-150AAB7959E9}" type="datetimeFigureOut">
              <a:rPr lang="el-GR" smtClean="0"/>
              <a:pPr/>
              <a:t>3/2/2020</a:t>
            </a:fld>
            <a:endParaRPr lang="el-GR"/>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l-GR"/>
          </a:p>
        </p:txBody>
      </p:sp>
      <p:sp>
        <p:nvSpPr>
          <p:cNvPr id="5" name="Notes Placeholder 4"/>
          <p:cNvSpPr>
            <a:spLocks noGrp="1"/>
          </p:cNvSpPr>
          <p:nvPr>
            <p:ph type="body" sz="quarter" idx="3"/>
          </p:nvPr>
        </p:nvSpPr>
        <p:spPr>
          <a:xfrm>
            <a:off x="685801"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6" name="Footer Placeholder 5"/>
          <p:cNvSpPr>
            <a:spLocks noGrp="1"/>
          </p:cNvSpPr>
          <p:nvPr>
            <p:ph type="ftr" sz="quarter" idx="4"/>
          </p:nvPr>
        </p:nvSpPr>
        <p:spPr>
          <a:xfrm>
            <a:off x="0" y="8685214"/>
            <a:ext cx="2971800" cy="458787"/>
          </a:xfrm>
          <a:prstGeom prst="rect">
            <a:avLst/>
          </a:prstGeom>
        </p:spPr>
        <p:txBody>
          <a:bodyPr vert="horz" lIns="91440" tIns="45720" rIns="91440" bIns="45720" rtlCol="0" anchor="b"/>
          <a:lstStyle>
            <a:lvl1pPr algn="l">
              <a:defRPr sz="1200"/>
            </a:lvl1pPr>
          </a:lstStyle>
          <a:p>
            <a:endParaRPr lang="el-GR"/>
          </a:p>
        </p:txBody>
      </p:sp>
      <p:sp>
        <p:nvSpPr>
          <p:cNvPr id="7" name="Slide Number Placeholder 6"/>
          <p:cNvSpPr>
            <a:spLocks noGrp="1"/>
          </p:cNvSpPr>
          <p:nvPr>
            <p:ph type="sldNum" sz="quarter" idx="5"/>
          </p:nvPr>
        </p:nvSpPr>
        <p:spPr>
          <a:xfrm>
            <a:off x="3884614" y="8685214"/>
            <a:ext cx="2971800" cy="458787"/>
          </a:xfrm>
          <a:prstGeom prst="rect">
            <a:avLst/>
          </a:prstGeom>
        </p:spPr>
        <p:txBody>
          <a:bodyPr vert="horz" lIns="91440" tIns="45720" rIns="91440" bIns="45720" rtlCol="0" anchor="b"/>
          <a:lstStyle>
            <a:lvl1pPr algn="r">
              <a:defRPr sz="1200"/>
            </a:lvl1pPr>
          </a:lstStyle>
          <a:p>
            <a:fld id="{2595223E-0408-4239-A7D4-7A7624C2B04F}" type="slidenum">
              <a:rPr lang="el-GR" smtClean="0"/>
              <a:pPr/>
              <a:t>‹#›</a:t>
            </a:fld>
            <a:endParaRPr lang="el-GR"/>
          </a:p>
        </p:txBody>
      </p:sp>
    </p:spTree>
    <p:extLst>
      <p:ext uri="{BB962C8B-B14F-4D97-AF65-F5344CB8AC3E}">
        <p14:creationId xmlns:p14="http://schemas.microsoft.com/office/powerpoint/2010/main" val="20360390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a:p>
        </p:txBody>
      </p:sp>
      <p:sp>
        <p:nvSpPr>
          <p:cNvPr id="4" name="Slide Number Placeholder 3"/>
          <p:cNvSpPr>
            <a:spLocks noGrp="1"/>
          </p:cNvSpPr>
          <p:nvPr>
            <p:ph type="sldNum" sz="quarter" idx="5"/>
          </p:nvPr>
        </p:nvSpPr>
        <p:spPr/>
        <p:txBody>
          <a:bodyPr/>
          <a:lstStyle/>
          <a:p>
            <a:fld id="{2595223E-0408-4239-A7D4-7A7624C2B04F}" type="slidenum">
              <a:rPr lang="el-GR" smtClean="0"/>
              <a:pPr/>
              <a:t>1</a:t>
            </a:fld>
            <a:endParaRPr lang="el-GR"/>
          </a:p>
        </p:txBody>
      </p:sp>
    </p:spTree>
    <p:extLst>
      <p:ext uri="{BB962C8B-B14F-4D97-AF65-F5344CB8AC3E}">
        <p14:creationId xmlns:p14="http://schemas.microsoft.com/office/powerpoint/2010/main" val="27027200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a:p>
        </p:txBody>
      </p:sp>
      <p:sp>
        <p:nvSpPr>
          <p:cNvPr id="4" name="Slide Number Placeholder 3"/>
          <p:cNvSpPr>
            <a:spLocks noGrp="1"/>
          </p:cNvSpPr>
          <p:nvPr>
            <p:ph type="sldNum" sz="quarter" idx="5"/>
          </p:nvPr>
        </p:nvSpPr>
        <p:spPr/>
        <p:txBody>
          <a:bodyPr/>
          <a:lstStyle/>
          <a:p>
            <a:fld id="{2595223E-0408-4239-A7D4-7A7624C2B04F}" type="slidenum">
              <a:rPr lang="el-GR" smtClean="0"/>
              <a:pPr/>
              <a:t>10</a:t>
            </a:fld>
            <a:endParaRPr lang="el-GR"/>
          </a:p>
        </p:txBody>
      </p:sp>
    </p:spTree>
    <p:extLst>
      <p:ext uri="{BB962C8B-B14F-4D97-AF65-F5344CB8AC3E}">
        <p14:creationId xmlns:p14="http://schemas.microsoft.com/office/powerpoint/2010/main" val="16692170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sz="1200" b="0" i="0" kern="1200" dirty="0">
                <a:solidFill>
                  <a:schemeClr val="tx1"/>
                </a:solidFill>
                <a:effectLst/>
                <a:latin typeface="+mn-lt"/>
                <a:ea typeface="+mn-ea"/>
                <a:cs typeface="+mn-cs"/>
              </a:rPr>
              <a:t>Το δεύτερο υψηλότερο υδατικό αποτύπωμα στον κόσμο έχει η χώρα μας, κυρίως λόγω της μεγάλης κατανάλωσης νερού στη γεωργία, που υπολογίζεται στα 14,8 δισ. κυβικά μέτρα το χρόνο. Εκτός από προφανείς επιπτώσεις για το περιβάλλον, η σπατάλη νερού στη χώρα μας πλήττει και την κερδοφορία των παραγωγών.</a:t>
            </a:r>
            <a:endParaRPr lang="el-GR" dirty="0"/>
          </a:p>
        </p:txBody>
      </p:sp>
      <p:sp>
        <p:nvSpPr>
          <p:cNvPr id="4" name="Slide Number Placeholder 3"/>
          <p:cNvSpPr>
            <a:spLocks noGrp="1"/>
          </p:cNvSpPr>
          <p:nvPr>
            <p:ph type="sldNum" sz="quarter" idx="5"/>
          </p:nvPr>
        </p:nvSpPr>
        <p:spPr/>
        <p:txBody>
          <a:bodyPr/>
          <a:lstStyle/>
          <a:p>
            <a:fld id="{2595223E-0408-4239-A7D4-7A7624C2B04F}" type="slidenum">
              <a:rPr lang="el-GR" smtClean="0"/>
              <a:pPr/>
              <a:t>11</a:t>
            </a:fld>
            <a:endParaRPr lang="el-GR" dirty="0"/>
          </a:p>
        </p:txBody>
      </p:sp>
    </p:spTree>
    <p:extLst>
      <p:ext uri="{BB962C8B-B14F-4D97-AF65-F5344CB8AC3E}">
        <p14:creationId xmlns:p14="http://schemas.microsoft.com/office/powerpoint/2010/main" val="3030697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sz="1400" dirty="0"/>
              <a:t>Το πρόβλημα της διαχείρισης των υδάτων έχει δύο πλευρές, ειδικά σε χώρες όπως η Ελλάδα που η άρδευση καταναλώνει ένα μεγάλο ποσοστό ( άνω του 80%) των διαθέσιμων υδάτων της χώρας.    </a:t>
            </a:r>
          </a:p>
          <a:p>
            <a:r>
              <a:rPr lang="el-GR" sz="1400" dirty="0"/>
              <a:t>Ποιότητα των υδάτων. </a:t>
            </a:r>
          </a:p>
          <a:p>
            <a:pPr lvl="1"/>
            <a:r>
              <a:rPr lang="el-GR" sz="1400" dirty="0"/>
              <a:t>Από τα διαθέσιμα στοιχεία φαίνεται ότι παρά το γεγονός ότι η ποσότητα της περίσσειας αζώτου ανά εκτάριο ακολουθεί μειωτική τάση τις τελευταίες δεκαετίες, παραμένει σταθερά πάνω από τον μέσο όρο της ΕΕ των 28. Από την άλλη πλευρά, η ελληνική γεωργία δεν φαίνεται να συμβάλλει στην συσσώρευση φωσφόρου στα ύδατα.   </a:t>
            </a:r>
          </a:p>
          <a:p>
            <a:pPr lvl="1"/>
            <a:r>
              <a:rPr lang="el-GR" sz="1400" dirty="0"/>
              <a:t>Ένα σημαντικό στοιχείο είναι ότι έχουν ολοκληρωθεί οι διαδικασίες οριοθέτησης των περιοχών που είναι ευπρόσβλητες στη </a:t>
            </a:r>
            <a:r>
              <a:rPr lang="el-GR" sz="1400" dirty="0" err="1"/>
              <a:t>νιτρορύπανση</a:t>
            </a:r>
            <a:r>
              <a:rPr lang="el-GR" sz="1400" dirty="0"/>
              <a:t> γεωργικής προέλευσης της οδηγίας 91/676 και τα σχέδια δράσης γι’ αυτές τις περιοχές έχουν προχωρήσει σε ικανοποιητικό βαθμό.</a:t>
            </a:r>
          </a:p>
          <a:p>
            <a:r>
              <a:rPr lang="el-GR" sz="1400" dirty="0"/>
              <a:t>Ποσότητα του αρδευτικού ύδατος. </a:t>
            </a:r>
          </a:p>
          <a:p>
            <a:pPr lvl="1"/>
            <a:r>
              <a:rPr lang="el-GR" sz="1400" dirty="0"/>
              <a:t>Τα στοιχεία που διατίθενται δεν επιτρέπουν μια έστω και πρόχειρη αξιολόγηση</a:t>
            </a:r>
          </a:p>
          <a:p>
            <a:pPr lvl="1"/>
            <a:endParaRPr lang="el-GR" sz="1400" dirty="0"/>
          </a:p>
          <a:p>
            <a:pPr lvl="1"/>
            <a:r>
              <a:rPr lang="el-GR" sz="1400" dirty="0"/>
              <a:t>Αναθεωρημένα σχέδια διαχείρισης των λεκανών απορροής της χώρας: </a:t>
            </a:r>
          </a:p>
          <a:p>
            <a:r>
              <a:rPr lang="el-GR" sz="1400" dirty="0"/>
              <a:t>Η ανάγκη για λήψη μέτρων τόσο για την ποιότητα των υδάτων όσο και για την διαχείριση του αρδευτικού νερού παραμένει επιτακτική, αφού ο στόχος της οδηγίας πλαίσιο για τα νερά, για καλή κατάσταση των υδάτων το 2015 δεν έχει επιτευχθεί .</a:t>
            </a:r>
          </a:p>
          <a:p>
            <a:pPr lvl="1"/>
            <a:endParaRPr lang="el-GR" sz="1400" dirty="0"/>
          </a:p>
          <a:p>
            <a:r>
              <a:rPr lang="el-GR" sz="1400" dirty="0"/>
              <a:t>Και αυτό διότι: Για δύο σειρές ετών δινόταν ακριβώς η ίδια ποσότητα αντλούμενων ποσοτήτων  (1995-1997 και 2011-2015), ελλείπουν δε στοιχεία για 5 έτη (1998,1999,2008,2009,2010).  Πέραν αυτών, ενώ η εκτίμηση για το 2009 δίνεται ήδη από τον πίνακα Κοινών Δεικτών Πλαισίου  του 2014 και είναι  3.896.682,8  </a:t>
            </a:r>
            <a:r>
              <a:rPr lang="en-US" sz="1400" dirty="0"/>
              <a:t>m</a:t>
            </a:r>
            <a:r>
              <a:rPr lang="el-GR" sz="1400" baseline="30000" dirty="0"/>
              <a:t>3</a:t>
            </a:r>
            <a:r>
              <a:rPr lang="el-GR" sz="1400" dirty="0"/>
              <a:t>, στον </a:t>
            </a:r>
            <a:r>
              <a:rPr lang="el-GR" sz="1400" dirty="0" err="1"/>
              <a:t>επικαιροποιημένο</a:t>
            </a:r>
            <a:r>
              <a:rPr lang="el-GR" sz="1400" dirty="0"/>
              <a:t>  πίνακα των Κοινών Δεικτών Πλαισίου (ΚΔΠ) του έτους 2018 αναφέρεται μεν η ποσότητα αυτή ως σύνολο των ποσοτήτων ανά περιφέρεια, αλλά στον συγκεντρωτικό  πίνακα λείπει ως μη διαθέσιμη ενώ η τιμή που δίνεται για την επόμενη πενταετία είναι ακριβώς η ίδια και μάλιστα  υπερδιπλάσια της προηγουμένης, 8.232.160,0 </a:t>
            </a:r>
            <a:r>
              <a:rPr lang="en-US" sz="1400" dirty="0"/>
              <a:t>m</a:t>
            </a:r>
            <a:r>
              <a:rPr lang="el-GR" sz="1400" baseline="30000" dirty="0"/>
              <a:t>3 </a:t>
            </a:r>
            <a:r>
              <a:rPr lang="el-GR" sz="1400" dirty="0"/>
              <a:t>δηλαδή φαίνεται να υπάρχει αύξηση κατά 111% σε ένα έτος. Από τα παραπάνω προκύπτει αδυναμία για έγκυρη αξιολόγηση του πραγματικού μεγέθους του προβλήματος της διαχείρισης του αρδευτικού ύδατος. </a:t>
            </a:r>
          </a:p>
        </p:txBody>
      </p:sp>
      <p:sp>
        <p:nvSpPr>
          <p:cNvPr id="4" name="Slide Number Placeholder 3"/>
          <p:cNvSpPr>
            <a:spLocks noGrp="1"/>
          </p:cNvSpPr>
          <p:nvPr>
            <p:ph type="sldNum" sz="quarter" idx="10"/>
          </p:nvPr>
        </p:nvSpPr>
        <p:spPr/>
        <p:txBody>
          <a:bodyPr/>
          <a:lstStyle/>
          <a:p>
            <a:fld id="{2595223E-0408-4239-A7D4-7A7624C2B04F}" type="slidenum">
              <a:rPr lang="el-GR" smtClean="0"/>
              <a:pPr/>
              <a:t>12</a:t>
            </a:fld>
            <a:endParaRPr lang="el-GR"/>
          </a:p>
        </p:txBody>
      </p:sp>
    </p:spTree>
    <p:extLst>
      <p:ext uri="{BB962C8B-B14F-4D97-AF65-F5344CB8AC3E}">
        <p14:creationId xmlns:p14="http://schemas.microsoft.com/office/powerpoint/2010/main" val="65833756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a:t>έτσι ώστε να μη δημιουργούνται προσκόμματα στην προσπάθεια για βελτίωση της ανταγωνιστικότητας η οποία πρέπει να επιδιώκεται με την ορθολογική διαχείριση των υδατικών πόρων. Με κυριότερη προτεραιότητα την ενσωμάτωση των προβλεπόμενων στα αναθεωρημένα σχέδια διαχείρισης των λεκανών απορροής στο σχεδιασμό των εγγειοβελτιωτικών έργων του Στρατηγικού σχεδίου</a:t>
            </a:r>
          </a:p>
        </p:txBody>
      </p:sp>
      <p:sp>
        <p:nvSpPr>
          <p:cNvPr id="4" name="Slide Number Placeholder 3"/>
          <p:cNvSpPr>
            <a:spLocks noGrp="1"/>
          </p:cNvSpPr>
          <p:nvPr>
            <p:ph type="sldNum" sz="quarter" idx="10"/>
          </p:nvPr>
        </p:nvSpPr>
        <p:spPr/>
        <p:txBody>
          <a:bodyPr/>
          <a:lstStyle/>
          <a:p>
            <a:fld id="{2595223E-0408-4239-A7D4-7A7624C2B04F}" type="slidenum">
              <a:rPr lang="el-GR" smtClean="0"/>
              <a:pPr/>
              <a:t>13</a:t>
            </a:fld>
            <a:endParaRPr lang="el-GR"/>
          </a:p>
        </p:txBody>
      </p:sp>
    </p:spTree>
    <p:extLst>
      <p:ext uri="{BB962C8B-B14F-4D97-AF65-F5344CB8AC3E}">
        <p14:creationId xmlns:p14="http://schemas.microsoft.com/office/powerpoint/2010/main" val="22216949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a:p>
        </p:txBody>
      </p:sp>
      <p:sp>
        <p:nvSpPr>
          <p:cNvPr id="4" name="Slide Number Placeholder 3"/>
          <p:cNvSpPr>
            <a:spLocks noGrp="1"/>
          </p:cNvSpPr>
          <p:nvPr>
            <p:ph type="sldNum" sz="quarter" idx="5"/>
          </p:nvPr>
        </p:nvSpPr>
        <p:spPr/>
        <p:txBody>
          <a:bodyPr/>
          <a:lstStyle/>
          <a:p>
            <a:fld id="{2595223E-0408-4239-A7D4-7A7624C2B04F}" type="slidenum">
              <a:rPr lang="el-GR" smtClean="0"/>
              <a:pPr/>
              <a:t>14</a:t>
            </a:fld>
            <a:endParaRPr lang="el-GR"/>
          </a:p>
        </p:txBody>
      </p:sp>
    </p:spTree>
    <p:extLst>
      <p:ext uri="{BB962C8B-B14F-4D97-AF65-F5344CB8AC3E}">
        <p14:creationId xmlns:p14="http://schemas.microsoft.com/office/powerpoint/2010/main" val="171204027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a:p>
        </p:txBody>
      </p:sp>
      <p:sp>
        <p:nvSpPr>
          <p:cNvPr id="4" name="Slide Number Placeholder 3"/>
          <p:cNvSpPr>
            <a:spLocks noGrp="1"/>
          </p:cNvSpPr>
          <p:nvPr>
            <p:ph type="sldNum" sz="quarter" idx="5"/>
          </p:nvPr>
        </p:nvSpPr>
        <p:spPr/>
        <p:txBody>
          <a:bodyPr/>
          <a:lstStyle/>
          <a:p>
            <a:fld id="{2595223E-0408-4239-A7D4-7A7624C2B04F}" type="slidenum">
              <a:rPr lang="el-GR" smtClean="0"/>
              <a:pPr/>
              <a:t>15</a:t>
            </a:fld>
            <a:endParaRPr lang="el-GR"/>
          </a:p>
        </p:txBody>
      </p:sp>
    </p:spTree>
    <p:extLst>
      <p:ext uri="{BB962C8B-B14F-4D97-AF65-F5344CB8AC3E}">
        <p14:creationId xmlns:p14="http://schemas.microsoft.com/office/powerpoint/2010/main" val="252783739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595223E-0408-4239-A7D4-7A7624C2B04F}" type="slidenum">
              <a:rPr lang="el-GR" smtClean="0"/>
              <a:pPr/>
              <a:t>16</a:t>
            </a:fld>
            <a:endParaRPr lang="el-GR"/>
          </a:p>
        </p:txBody>
      </p:sp>
    </p:spTree>
    <p:extLst>
      <p:ext uri="{BB962C8B-B14F-4D97-AF65-F5344CB8AC3E}">
        <p14:creationId xmlns:p14="http://schemas.microsoft.com/office/powerpoint/2010/main" val="57181185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595223E-0408-4239-A7D4-7A7624C2B04F}" type="slidenum">
              <a:rPr lang="el-GR" smtClean="0"/>
              <a:pPr/>
              <a:t>17</a:t>
            </a:fld>
            <a:endParaRPr lang="el-GR"/>
          </a:p>
        </p:txBody>
      </p:sp>
    </p:spTree>
    <p:extLst>
      <p:ext uri="{BB962C8B-B14F-4D97-AF65-F5344CB8AC3E}">
        <p14:creationId xmlns:p14="http://schemas.microsoft.com/office/powerpoint/2010/main" val="40468196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a:p>
        </p:txBody>
      </p:sp>
      <p:sp>
        <p:nvSpPr>
          <p:cNvPr id="4" name="Slide Number Placeholder 3"/>
          <p:cNvSpPr>
            <a:spLocks noGrp="1"/>
          </p:cNvSpPr>
          <p:nvPr>
            <p:ph type="sldNum" sz="quarter" idx="5"/>
          </p:nvPr>
        </p:nvSpPr>
        <p:spPr/>
        <p:txBody>
          <a:bodyPr/>
          <a:lstStyle/>
          <a:p>
            <a:fld id="{2595223E-0408-4239-A7D4-7A7624C2B04F}" type="slidenum">
              <a:rPr lang="el-GR" smtClean="0"/>
              <a:pPr/>
              <a:t>18</a:t>
            </a:fld>
            <a:endParaRPr lang="el-GR"/>
          </a:p>
        </p:txBody>
      </p:sp>
    </p:spTree>
    <p:extLst>
      <p:ext uri="{BB962C8B-B14F-4D97-AF65-F5344CB8AC3E}">
        <p14:creationId xmlns:p14="http://schemas.microsoft.com/office/powerpoint/2010/main" val="341687267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t>O.31 </a:t>
            </a:r>
            <a:r>
              <a:rPr lang="el-GR" sz="1200" b="1" dirty="0"/>
              <a:t> Έκταση (</a:t>
            </a:r>
            <a:r>
              <a:rPr lang="en-US" sz="1200" b="1" dirty="0"/>
              <a:t>Ha)</a:t>
            </a:r>
            <a:r>
              <a:rPr lang="el-GR" sz="1200" dirty="0"/>
              <a:t> κάτω από περιβαλλοντικές πρακτικές διαχείρισης (Σύνθετος δείκτης: Περιοχές ενισχυμένης </a:t>
            </a:r>
            <a:r>
              <a:rPr lang="el-GR" sz="1200" dirty="0" err="1"/>
              <a:t>αιρεσιμότητας</a:t>
            </a:r>
            <a:r>
              <a:rPr lang="el-GR" sz="1200" dirty="0"/>
              <a:t>, βιολογικής, περιβαλλοντικά/κλιματικά, </a:t>
            </a:r>
            <a:r>
              <a:rPr lang="en-US" sz="1200" dirty="0"/>
              <a:t>eco schemes, </a:t>
            </a:r>
            <a:r>
              <a:rPr lang="el-GR" sz="1200" dirty="0"/>
              <a:t>δασικά.)</a:t>
            </a:r>
            <a:endParaRPr lang="en-US" sz="1200" dirty="0"/>
          </a:p>
          <a:p>
            <a:pPr lvl="0"/>
            <a:endParaRPr lang="en-US" sz="1200" b="1" dirty="0">
              <a:solidFill>
                <a:srgbClr val="002060"/>
              </a:solidFill>
            </a:endParaRPr>
          </a:p>
          <a:p>
            <a:pPr>
              <a:spcBef>
                <a:spcPts val="900"/>
              </a:spcBef>
              <a:buNone/>
            </a:pPr>
            <a:endParaRPr lang="en-US" sz="1200" b="1" dirty="0"/>
          </a:p>
          <a:p>
            <a:pPr>
              <a:spcBef>
                <a:spcPts val="900"/>
              </a:spcBef>
              <a:buNone/>
            </a:pPr>
            <a:r>
              <a:rPr lang="en-US" sz="1200" b="1" dirty="0"/>
              <a:t>R.22 </a:t>
            </a:r>
            <a:r>
              <a:rPr lang="el-GR" sz="1200" b="1" dirty="0"/>
              <a:t>Αειφόρος χρήση υδάτων:</a:t>
            </a:r>
            <a:r>
              <a:rPr lang="el-GR" sz="1200" dirty="0"/>
              <a:t> Μέρος της αρδευόμενης  γης όπου εφαρμόζονται διαχειριστικές πρακτικές βελτίωσης του υδατικού ισοζυγίου</a:t>
            </a:r>
          </a:p>
        </p:txBody>
      </p:sp>
      <p:sp>
        <p:nvSpPr>
          <p:cNvPr id="4" name="Slide Number Placeholder 3"/>
          <p:cNvSpPr>
            <a:spLocks noGrp="1"/>
          </p:cNvSpPr>
          <p:nvPr>
            <p:ph type="sldNum" sz="quarter" idx="5"/>
          </p:nvPr>
        </p:nvSpPr>
        <p:spPr/>
        <p:txBody>
          <a:bodyPr/>
          <a:lstStyle/>
          <a:p>
            <a:fld id="{2595223E-0408-4239-A7D4-7A7624C2B04F}" type="slidenum">
              <a:rPr lang="el-GR" smtClean="0"/>
              <a:pPr/>
              <a:t>19</a:t>
            </a:fld>
            <a:endParaRPr lang="el-GR" dirty="0"/>
          </a:p>
        </p:txBody>
      </p:sp>
    </p:spTree>
    <p:extLst>
      <p:ext uri="{BB962C8B-B14F-4D97-AF65-F5344CB8AC3E}">
        <p14:creationId xmlns:p14="http://schemas.microsoft.com/office/powerpoint/2010/main" val="34944357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sz="1200" kern="1200" dirty="0">
                <a:solidFill>
                  <a:schemeClr val="tx1"/>
                </a:solidFill>
                <a:effectLst/>
                <a:latin typeface="+mn-lt"/>
                <a:ea typeface="+mn-ea"/>
                <a:cs typeface="+mn-cs"/>
              </a:rPr>
              <a:t>Η </a:t>
            </a:r>
            <a:r>
              <a:rPr lang="el-GR" sz="1200" b="1" kern="1200" dirty="0">
                <a:solidFill>
                  <a:schemeClr val="tx1"/>
                </a:solidFill>
                <a:effectLst/>
                <a:latin typeface="+mn-lt"/>
                <a:ea typeface="+mn-ea"/>
                <a:cs typeface="+mn-cs"/>
              </a:rPr>
              <a:t>Επιτροπή</a:t>
            </a:r>
            <a:r>
              <a:rPr lang="el-GR" sz="1200" kern="1200" dirty="0">
                <a:solidFill>
                  <a:schemeClr val="tx1"/>
                </a:solidFill>
                <a:effectLst/>
                <a:latin typeface="+mn-lt"/>
                <a:ea typeface="+mn-ea"/>
                <a:cs typeface="+mn-cs"/>
              </a:rPr>
              <a:t> έχει προτείνει το ύψος των δαπανών του ΠΔΠ να ανέλθει στο 1,11% του ΑΕΕ</a:t>
            </a:r>
            <a:endParaRPr lang="en-US" sz="1200" kern="1200" dirty="0">
              <a:solidFill>
                <a:schemeClr val="tx1"/>
              </a:solidFill>
              <a:effectLst/>
              <a:latin typeface="+mn-lt"/>
              <a:ea typeface="+mn-ea"/>
              <a:cs typeface="+mn-cs"/>
            </a:endParaRPr>
          </a:p>
          <a:p>
            <a:r>
              <a:rPr lang="el-GR" sz="1200" b="1" kern="1200" dirty="0">
                <a:solidFill>
                  <a:schemeClr val="tx1"/>
                </a:solidFill>
                <a:effectLst/>
                <a:latin typeface="+mn-lt"/>
                <a:ea typeface="+mn-ea"/>
                <a:cs typeface="+mn-cs"/>
              </a:rPr>
              <a:t>πρόταση της Φιλανδικής προεδρίας (2/12/2019</a:t>
            </a:r>
            <a:r>
              <a:rPr lang="el-GR" sz="1200" kern="1200" dirty="0">
                <a:solidFill>
                  <a:schemeClr val="tx1"/>
                </a:solidFill>
                <a:effectLst/>
                <a:latin typeface="+mn-lt"/>
                <a:ea typeface="+mn-ea"/>
                <a:cs typeface="+mn-cs"/>
              </a:rPr>
              <a:t>) προτείνεται ο συνολικός προϋπολογισμός της ΕΕ να ανέλθει στο 1,07% του ΑΕΕ </a:t>
            </a:r>
            <a:endParaRPr lang="el-GR" dirty="0"/>
          </a:p>
        </p:txBody>
      </p:sp>
      <p:sp>
        <p:nvSpPr>
          <p:cNvPr id="4" name="Slide Number Placeholder 3"/>
          <p:cNvSpPr>
            <a:spLocks noGrp="1"/>
          </p:cNvSpPr>
          <p:nvPr>
            <p:ph type="sldNum" sz="quarter" idx="5"/>
          </p:nvPr>
        </p:nvSpPr>
        <p:spPr/>
        <p:txBody>
          <a:bodyPr/>
          <a:lstStyle/>
          <a:p>
            <a:fld id="{2595223E-0408-4239-A7D4-7A7624C2B04F}" type="slidenum">
              <a:rPr lang="el-GR" smtClean="0"/>
              <a:pPr/>
              <a:t>2</a:t>
            </a:fld>
            <a:endParaRPr lang="el-GR"/>
          </a:p>
        </p:txBody>
      </p:sp>
    </p:spTree>
    <p:extLst>
      <p:ext uri="{BB962C8B-B14F-4D97-AF65-F5344CB8AC3E}">
        <p14:creationId xmlns:p14="http://schemas.microsoft.com/office/powerpoint/2010/main" val="50665116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l-GR" sz="1200" b="1" dirty="0"/>
              <a:t>Εργαλείο Πολιτική</a:t>
            </a:r>
            <a:r>
              <a:rPr lang="el-GR" sz="1200" dirty="0"/>
              <a:t>: Προσανατολισμός προς την αύξηση της απορρόφησης των </a:t>
            </a:r>
            <a:r>
              <a:rPr lang="el-GR" sz="1200" b="1" dirty="0"/>
              <a:t>επενδύσεων</a:t>
            </a:r>
            <a:r>
              <a:rPr lang="el-GR" sz="1200" dirty="0"/>
              <a:t>  του άρθρου 17 της πρότασης κανονισμού που αφορούν στην εξοικονόμηση νερού.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l-GR" sz="1200" b="1"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l-GR" sz="1200" b="1" dirty="0"/>
          </a:p>
          <a:p>
            <a:pPr>
              <a:buNone/>
            </a:pPr>
            <a:r>
              <a:rPr lang="en-US" sz="1200" b="1" dirty="0"/>
              <a:t>O.18 </a:t>
            </a:r>
            <a:r>
              <a:rPr lang="el-GR" sz="1200" b="1" dirty="0"/>
              <a:t>Πλήθος  ενισχυόμενων παραγωγικών επενδύσεων </a:t>
            </a:r>
            <a:r>
              <a:rPr lang="el-GR" sz="1200" dirty="0"/>
              <a:t>εντός της εκμετάλλευσης (με στόχο την βελτίωση της ποιότητας ή την εξοικονόμηση των υδατικών πόρων)</a:t>
            </a:r>
          </a:p>
          <a:p>
            <a:r>
              <a:rPr lang="en-US" sz="1200" b="1" dirty="0"/>
              <a:t>O.31 </a:t>
            </a:r>
            <a:r>
              <a:rPr lang="el-GR" sz="1200" b="1" dirty="0"/>
              <a:t> Έκταση (</a:t>
            </a:r>
            <a:r>
              <a:rPr lang="en-US" sz="1200" b="1" dirty="0"/>
              <a:t>Ha)</a:t>
            </a:r>
            <a:r>
              <a:rPr lang="el-GR" sz="1200" b="1" dirty="0"/>
              <a:t> κάτω από περιβαλλοντικές πρακτικές διαχεί</a:t>
            </a:r>
            <a:r>
              <a:rPr lang="el-GR" sz="1200" dirty="0"/>
              <a:t>ρισης (Σύνθετος δείκτης: Περιοχές ενισχυμένης </a:t>
            </a:r>
            <a:r>
              <a:rPr lang="el-GR" sz="1200" dirty="0" err="1"/>
              <a:t>αιρεσιμότητας</a:t>
            </a:r>
            <a:r>
              <a:rPr lang="el-GR" sz="1200" dirty="0"/>
              <a:t>, βιολογικής, περιβαλλοντικά</a:t>
            </a:r>
            <a:endParaRPr lang="en-US" sz="1200" b="1" dirty="0">
              <a:solidFill>
                <a:srgbClr val="002060"/>
              </a:solidFill>
            </a:endParaRPr>
          </a:p>
          <a:p>
            <a:pPr>
              <a:spcBef>
                <a:spcPts val="900"/>
              </a:spcBef>
              <a:buNone/>
            </a:pPr>
            <a:endParaRPr lang="en-US" sz="1200" b="1" dirty="0"/>
          </a:p>
          <a:p>
            <a:pPr>
              <a:buNone/>
            </a:pPr>
            <a:r>
              <a:rPr lang="en-US" sz="1200" b="1" dirty="0"/>
              <a:t>R.22 </a:t>
            </a:r>
            <a:r>
              <a:rPr lang="el-GR" sz="1200" b="1" dirty="0"/>
              <a:t>Αειφόρος χρήση υδάτων:</a:t>
            </a:r>
            <a:r>
              <a:rPr lang="el-GR" sz="1200" dirty="0"/>
              <a:t> Μέρος της αρδευόμενης  γης όπου εφαρμόζονται διαχειριστικές πρακτικές βελτίωσης του υδατικού ισοζυγίου</a:t>
            </a:r>
          </a:p>
          <a:p>
            <a:r>
              <a:rPr lang="es-ES" sz="1200" b="1" dirty="0"/>
              <a:t>R.23 </a:t>
            </a:r>
            <a:r>
              <a:rPr lang="el-GR" sz="1200" b="1" dirty="0"/>
              <a:t>Περιβαλλοντικές/κλιματικές επιδόσεις των ενισχυόμενων επενδύσεων </a:t>
            </a:r>
            <a:r>
              <a:rPr lang="en-US" sz="1200" b="1" dirty="0"/>
              <a:t>: </a:t>
            </a:r>
            <a:r>
              <a:rPr lang="el-GR" sz="1200" dirty="0"/>
              <a:t>Μέρος των παραγωγών με ενισχυόμενες επενδύσεις οι οποίες συνδέονται με τη φροντίδα για το περιβάλλον και το κλίμα.</a:t>
            </a:r>
            <a:endParaRPr lang="en-US" sz="1200" dirty="0"/>
          </a:p>
        </p:txBody>
      </p:sp>
      <p:sp>
        <p:nvSpPr>
          <p:cNvPr id="4" name="Slide Number Placeholder 3"/>
          <p:cNvSpPr>
            <a:spLocks noGrp="1"/>
          </p:cNvSpPr>
          <p:nvPr>
            <p:ph type="sldNum" sz="quarter" idx="5"/>
          </p:nvPr>
        </p:nvSpPr>
        <p:spPr/>
        <p:txBody>
          <a:bodyPr/>
          <a:lstStyle/>
          <a:p>
            <a:fld id="{2595223E-0408-4239-A7D4-7A7624C2B04F}" type="slidenum">
              <a:rPr lang="el-GR" smtClean="0"/>
              <a:pPr/>
              <a:t>20</a:t>
            </a:fld>
            <a:endParaRPr lang="el-GR" dirty="0"/>
          </a:p>
        </p:txBody>
      </p:sp>
    </p:spTree>
    <p:extLst>
      <p:ext uri="{BB962C8B-B14F-4D97-AF65-F5344CB8AC3E}">
        <p14:creationId xmlns:p14="http://schemas.microsoft.com/office/powerpoint/2010/main" val="183606447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a:p>
        </p:txBody>
      </p:sp>
      <p:sp>
        <p:nvSpPr>
          <p:cNvPr id="4" name="Slide Number Placeholder 3"/>
          <p:cNvSpPr>
            <a:spLocks noGrp="1"/>
          </p:cNvSpPr>
          <p:nvPr>
            <p:ph type="sldNum" sz="quarter" idx="5"/>
          </p:nvPr>
        </p:nvSpPr>
        <p:spPr/>
        <p:txBody>
          <a:bodyPr/>
          <a:lstStyle/>
          <a:p>
            <a:fld id="{2595223E-0408-4239-A7D4-7A7624C2B04F}" type="slidenum">
              <a:rPr lang="el-GR" smtClean="0"/>
              <a:pPr/>
              <a:t>21</a:t>
            </a:fld>
            <a:endParaRPr lang="el-GR"/>
          </a:p>
        </p:txBody>
      </p:sp>
    </p:spTree>
    <p:extLst>
      <p:ext uri="{BB962C8B-B14F-4D97-AF65-F5344CB8AC3E}">
        <p14:creationId xmlns:p14="http://schemas.microsoft.com/office/powerpoint/2010/main" val="356210756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a:p>
        </p:txBody>
      </p:sp>
      <p:sp>
        <p:nvSpPr>
          <p:cNvPr id="4" name="Slide Number Placeholder 3"/>
          <p:cNvSpPr>
            <a:spLocks noGrp="1"/>
          </p:cNvSpPr>
          <p:nvPr>
            <p:ph type="sldNum" sz="quarter" idx="5"/>
          </p:nvPr>
        </p:nvSpPr>
        <p:spPr/>
        <p:txBody>
          <a:bodyPr/>
          <a:lstStyle/>
          <a:p>
            <a:fld id="{2595223E-0408-4239-A7D4-7A7624C2B04F}" type="slidenum">
              <a:rPr lang="el-GR" smtClean="0"/>
              <a:pPr/>
              <a:t>22</a:t>
            </a:fld>
            <a:endParaRPr lang="el-GR"/>
          </a:p>
        </p:txBody>
      </p:sp>
    </p:spTree>
    <p:extLst>
      <p:ext uri="{BB962C8B-B14F-4D97-AF65-F5344CB8AC3E}">
        <p14:creationId xmlns:p14="http://schemas.microsoft.com/office/powerpoint/2010/main" val="192881416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dirty="0"/>
              <a:t>Το μεγάλο πρόβλημα των Ιστορικών Δικαιωμάτων. Η ανισοκατανομή αυτή παρουσιάζεται τόσο χωρικά (μεταξύ διαφορετικών Γεωγραφικών Διαμερισμάτων) αλλά και εντός της ίδιας περιφέρειας μεταξύ εκμεταλλεύσεων διαφορετικών διαρθρωτικών χαρακτηριστικών. </a:t>
            </a:r>
          </a:p>
          <a:p>
            <a:endParaRPr lang="el-GR" dirty="0"/>
          </a:p>
          <a:p>
            <a:r>
              <a:rPr lang="el-GR" dirty="0"/>
              <a:t>Ειδικότερα παρουσιάζεται το 10% των εκμεταλλεύσεων να εισπράττει το 47% των άμεσων ενισχύσεων της χώρας, ενώ το 20% εισπράττει αθροιστικά, περίπου το 65% των άμεσων ενισχύσεων.</a:t>
            </a:r>
          </a:p>
          <a:p>
            <a:endParaRPr lang="el-GR" dirty="0"/>
          </a:p>
          <a:p>
            <a:r>
              <a:rPr lang="el-GR" dirty="0"/>
              <a:t>Η ανισοκατανομή των άμεσων ενισχύσεων δεν παρουσιάζει ουσιαστική διαχρονική μεταβολή  (δες καμπύλες </a:t>
            </a:r>
            <a:r>
              <a:rPr lang="en-US" dirty="0"/>
              <a:t>Lorenz </a:t>
            </a:r>
            <a:r>
              <a:rPr lang="el-GR" dirty="0"/>
              <a:t>και συντελεστές </a:t>
            </a:r>
            <a:r>
              <a:rPr lang="en-US" dirty="0"/>
              <a:t>Gini </a:t>
            </a:r>
            <a:r>
              <a:rPr lang="el-GR" dirty="0"/>
              <a:t>μεταξύ 2012 και 2016)</a:t>
            </a:r>
          </a:p>
          <a:p>
            <a:endParaRPr lang="el-GR" dirty="0"/>
          </a:p>
        </p:txBody>
      </p:sp>
      <p:sp>
        <p:nvSpPr>
          <p:cNvPr id="4" name="Slide Number Placeholder 3"/>
          <p:cNvSpPr>
            <a:spLocks noGrp="1"/>
          </p:cNvSpPr>
          <p:nvPr>
            <p:ph type="sldNum" sz="quarter" idx="5"/>
          </p:nvPr>
        </p:nvSpPr>
        <p:spPr/>
        <p:txBody>
          <a:bodyPr/>
          <a:lstStyle/>
          <a:p>
            <a:fld id="{2595223E-0408-4239-A7D4-7A7624C2B04F}" type="slidenum">
              <a:rPr lang="el-GR" smtClean="0"/>
              <a:pPr/>
              <a:t>23</a:t>
            </a:fld>
            <a:endParaRPr lang="el-GR" dirty="0"/>
          </a:p>
        </p:txBody>
      </p:sp>
    </p:spTree>
    <p:extLst>
      <p:ext uri="{BB962C8B-B14F-4D97-AF65-F5344CB8AC3E}">
        <p14:creationId xmlns:p14="http://schemas.microsoft.com/office/powerpoint/2010/main" val="402633205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sz="1200" dirty="0"/>
              <a:t>Η συγκέντρωση των άμεσων ενισχύσεων πραγματοποιείται κυρίως στις μεγάλου και πολύ μεγάλου οικονομικού μεγέθους εκμεταλλεύσεις (άνω των 25.000 € Τυπική Αξία Παραγωγής), που αντιπροσωπεύουν το 10% του συνόλου των εκμεταλλεύσεων όπως αυτές καταγράφονται στο ΟΣΔΕ (2016) και εισπράττουν άνω του 37% του αθροίσματος της βασικής ενίσχυσης και του πρασινίσματος.</a:t>
            </a:r>
          </a:p>
          <a:p>
            <a:endParaRPr lang="el-GR" sz="1200" dirty="0"/>
          </a:p>
          <a:p>
            <a:r>
              <a:rPr lang="el-GR" sz="1200" dirty="0"/>
              <a:t>Όπως φαίνεται από τα στοιχεία του ΔΙΓΕΛΠ/</a:t>
            </a:r>
            <a:r>
              <a:rPr lang="en-US" sz="1200" dirty="0"/>
              <a:t>FADN</a:t>
            </a:r>
            <a:r>
              <a:rPr lang="el-GR" sz="1200" dirty="0"/>
              <a:t>/</a:t>
            </a:r>
            <a:r>
              <a:rPr lang="en-US" sz="1200" dirty="0"/>
              <a:t>RICA</a:t>
            </a:r>
            <a:r>
              <a:rPr lang="el-GR" sz="1200" dirty="0"/>
              <a:t> (Διάγραμμα 1), οι μεγάλες και πολύ μεγάλες εκμεταλλεύσεις, επιτυγχάνουν όχι απλώς βιώσιμο εισόδημα (αντίστοιχο του μέσου εισοδήματος που αποκτάται στους άλλους τομείς της οικονομίας)</a:t>
            </a:r>
            <a:r>
              <a:rPr lang="en-US" sz="1200" dirty="0"/>
              <a:t> </a:t>
            </a:r>
            <a:r>
              <a:rPr lang="el-GR" sz="1200" dirty="0"/>
              <a:t>αλλά ιδιαίτερα υψηλό γεωργικό οικογενειακό εισόδημα, άνω  των 20.000 € και έως 55.000 € (όταν η μέση ετήσια αμοιβή ενός μισθωτού ανέρχεται περίπου σε 15.000 €/έτος).</a:t>
            </a:r>
          </a:p>
          <a:p>
            <a:pPr marL="0" marR="0" lvl="0" indent="0" algn="l" defTabSz="914400" rtl="0" eaLnBrk="1" fontAlgn="auto" latinLnBrk="0" hangingPunct="1">
              <a:lnSpc>
                <a:spcPct val="100000"/>
              </a:lnSpc>
              <a:spcBef>
                <a:spcPts val="0"/>
              </a:spcBef>
              <a:spcAft>
                <a:spcPts val="0"/>
              </a:spcAft>
              <a:buClrTx/>
              <a:buSzTx/>
              <a:buFontTx/>
              <a:buNone/>
              <a:tabLst/>
              <a:defRPr/>
            </a:pPr>
            <a:endParaRPr lang="el-GR"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el-GR" sz="1200" dirty="0"/>
              <a:t>Όμως τα υψηλά αυτά εισοδήματα διαμορφώνονται (εξαρτώνται) σε πολύ μεγάλο βαθμό από τις άμεσες ενισχύσεις,  που αντιπροσωπεύουν το 46%-60% του εισοδήματος, όπως φαίνεται στο Διάγραμμα 1. Δηλαδή για τις μεγάλου και πολύ μεγάλου οικονομικού μεγέθους εκμεταλλεύσεις (δηλαδή με μεγάλο μέγεθος παραγωγικού συστήματος), θα μπορούσε να ειπωθεί ότι «συγκεντρώνουν» κυρίως επιδοτήσεις, παρά ότι είναι  προσανατολισμένοι στην παραγωγή προϊόντων προς διάθεση στην αγορά. </a:t>
            </a:r>
          </a:p>
          <a:p>
            <a:endParaRPr lang="el-GR" dirty="0"/>
          </a:p>
        </p:txBody>
      </p:sp>
      <p:sp>
        <p:nvSpPr>
          <p:cNvPr id="4" name="Slide Number Placeholder 3"/>
          <p:cNvSpPr>
            <a:spLocks noGrp="1"/>
          </p:cNvSpPr>
          <p:nvPr>
            <p:ph type="sldNum" sz="quarter" idx="5"/>
          </p:nvPr>
        </p:nvSpPr>
        <p:spPr/>
        <p:txBody>
          <a:bodyPr/>
          <a:lstStyle/>
          <a:p>
            <a:fld id="{2595223E-0408-4239-A7D4-7A7624C2B04F}" type="slidenum">
              <a:rPr lang="el-GR" smtClean="0"/>
              <a:pPr/>
              <a:t>24</a:t>
            </a:fld>
            <a:endParaRPr lang="el-GR" dirty="0"/>
          </a:p>
        </p:txBody>
      </p:sp>
    </p:spTree>
    <p:extLst>
      <p:ext uri="{BB962C8B-B14F-4D97-AF65-F5344CB8AC3E}">
        <p14:creationId xmlns:p14="http://schemas.microsoft.com/office/powerpoint/2010/main" val="136441380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a:p>
        </p:txBody>
      </p:sp>
      <p:sp>
        <p:nvSpPr>
          <p:cNvPr id="4" name="Slide Number Placeholder 3"/>
          <p:cNvSpPr>
            <a:spLocks noGrp="1"/>
          </p:cNvSpPr>
          <p:nvPr>
            <p:ph type="sldNum" sz="quarter" idx="5"/>
          </p:nvPr>
        </p:nvSpPr>
        <p:spPr/>
        <p:txBody>
          <a:bodyPr/>
          <a:lstStyle/>
          <a:p>
            <a:fld id="{2595223E-0408-4239-A7D4-7A7624C2B04F}" type="slidenum">
              <a:rPr lang="el-GR" smtClean="0"/>
              <a:pPr/>
              <a:t>25</a:t>
            </a:fld>
            <a:endParaRPr lang="el-GR"/>
          </a:p>
        </p:txBody>
      </p:sp>
    </p:spTree>
    <p:extLst>
      <p:ext uri="{BB962C8B-B14F-4D97-AF65-F5344CB8AC3E}">
        <p14:creationId xmlns:p14="http://schemas.microsoft.com/office/powerpoint/2010/main" val="289850380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914400" rtl="0" eaLnBrk="0" fontAlgn="base" latinLnBrk="0" hangingPunct="0">
              <a:lnSpc>
                <a:spcPct val="100000"/>
              </a:lnSpc>
              <a:spcBef>
                <a:spcPct val="0"/>
              </a:spcBef>
              <a:spcAft>
                <a:spcPct val="0"/>
              </a:spcAft>
              <a:buClrTx/>
              <a:buSzTx/>
              <a:buFont typeface="Arial" pitchFamily="34" charset="0"/>
              <a:buChar char="•"/>
              <a:tabLst/>
            </a:pPr>
            <a:r>
              <a:rPr kumimoji="0" lang="el-GR" sz="1200" b="0" i="1" u="none" strike="noStrike" cap="none" normalizeH="0" baseline="0" dirty="0">
                <a:ln>
                  <a:noFill/>
                </a:ln>
                <a:solidFill>
                  <a:schemeClr val="tx1"/>
                </a:solidFill>
                <a:effectLst/>
                <a:ea typeface="Calibri" pitchFamily="34" charset="0"/>
                <a:cs typeface="Times New Roman" pitchFamily="18" charset="0"/>
              </a:rPr>
              <a:t>Τα κράτη μέλη προβλέπουν συμπληρωματική στήριξη του αναδιανεμητικού εισοδήματος για την βιωσιμότητα («στήριξη του αναδιανεμητικού εισοδήματος») </a:t>
            </a:r>
          </a:p>
          <a:p>
            <a:pPr marL="0" marR="0" lvl="0" indent="0" algn="just" defTabSz="914400" rtl="0" eaLnBrk="0" fontAlgn="base" latinLnBrk="0" hangingPunct="0">
              <a:lnSpc>
                <a:spcPct val="100000"/>
              </a:lnSpc>
              <a:spcBef>
                <a:spcPct val="0"/>
              </a:spcBef>
              <a:spcAft>
                <a:spcPct val="0"/>
              </a:spcAft>
              <a:buClrTx/>
              <a:buSzTx/>
              <a:buFont typeface="Arial" pitchFamily="34" charset="0"/>
              <a:buChar char="•"/>
              <a:tabLst/>
            </a:pPr>
            <a:endParaRPr kumimoji="0" lang="el-GR" sz="1200" b="0" i="0" u="none" strike="noStrike" cap="none" normalizeH="0" baseline="0" dirty="0">
              <a:ln>
                <a:noFill/>
              </a:ln>
              <a:solidFill>
                <a:schemeClr val="tx1"/>
              </a:solidFill>
              <a:effectLs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 typeface="Arial" pitchFamily="34" charset="0"/>
              <a:buChar char="•"/>
              <a:tabLst/>
            </a:pPr>
            <a:r>
              <a:rPr kumimoji="0" lang="el-GR" sz="1200" b="0" i="1" u="none" strike="noStrike" cap="none" normalizeH="0" baseline="0" dirty="0">
                <a:ln>
                  <a:noFill/>
                </a:ln>
                <a:solidFill>
                  <a:schemeClr val="tx1"/>
                </a:solidFill>
                <a:effectLst/>
                <a:ea typeface="Calibri" pitchFamily="34" charset="0"/>
                <a:cs typeface="Times New Roman" pitchFamily="18" charset="0"/>
              </a:rPr>
              <a:t>Τα κράτη μέλη μεριμνούν για την ανακατανομή της στήριξης από μεγαλύτερες σε </a:t>
            </a:r>
            <a:r>
              <a:rPr kumimoji="0" lang="el-GR" sz="1200" b="0" i="1" u="sng" strike="noStrike" cap="none" normalizeH="0" baseline="0" dirty="0">
                <a:ln>
                  <a:noFill/>
                </a:ln>
                <a:solidFill>
                  <a:schemeClr val="tx1"/>
                </a:solidFill>
                <a:effectLst/>
                <a:ea typeface="Calibri" pitchFamily="34" charset="0"/>
                <a:cs typeface="Times New Roman" pitchFamily="18" charset="0"/>
              </a:rPr>
              <a:t>μικρότερες ή μεσαίες</a:t>
            </a:r>
            <a:r>
              <a:rPr kumimoji="0" lang="el-GR" sz="1200" b="0" i="1" u="none" strike="noStrike" cap="none" normalizeH="0" baseline="0" dirty="0">
                <a:ln>
                  <a:noFill/>
                </a:ln>
                <a:solidFill>
                  <a:schemeClr val="tx1"/>
                </a:solidFill>
                <a:effectLst/>
                <a:ea typeface="Calibri" pitchFamily="34" charset="0"/>
                <a:cs typeface="Times New Roman" pitchFamily="18" charset="0"/>
              </a:rPr>
              <a:t> γεωργικές εκμεταλλεύσεις με τη μορφή ετήσιας αποσυνδεδεμένης ενίσχυσης ανά επιλέξιμο εκτάριο στους δικαιούχους γεωργούς </a:t>
            </a:r>
          </a:p>
          <a:p>
            <a:pPr marL="0" marR="0" lvl="0" indent="0" algn="just" defTabSz="914400" rtl="0" eaLnBrk="0" fontAlgn="base" latinLnBrk="0" hangingPunct="0">
              <a:lnSpc>
                <a:spcPct val="100000"/>
              </a:lnSpc>
              <a:spcBef>
                <a:spcPct val="0"/>
              </a:spcBef>
              <a:spcAft>
                <a:spcPct val="0"/>
              </a:spcAft>
              <a:buClrTx/>
              <a:buSzTx/>
              <a:buFont typeface="Arial" pitchFamily="34" charset="0"/>
              <a:buChar char="•"/>
              <a:tabLst/>
            </a:pPr>
            <a:endParaRPr kumimoji="0" lang="el-GR" sz="1200" b="0" i="0" u="none" strike="noStrike" cap="none" normalizeH="0" baseline="0" dirty="0">
              <a:ln>
                <a:noFill/>
              </a:ln>
              <a:solidFill>
                <a:schemeClr val="tx1"/>
              </a:solidFill>
              <a:effectLs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 typeface="Arial" pitchFamily="34" charset="0"/>
              <a:buChar char="•"/>
              <a:tabLst/>
            </a:pPr>
            <a:r>
              <a:rPr kumimoji="0" lang="el-GR" sz="1200" b="0" i="1" u="none" strike="noStrike" cap="none" normalizeH="0" baseline="0" dirty="0">
                <a:ln>
                  <a:noFill/>
                </a:ln>
                <a:solidFill>
                  <a:schemeClr val="tx1"/>
                </a:solidFill>
                <a:effectLst/>
                <a:ea typeface="Calibri" pitchFamily="34" charset="0"/>
                <a:cs typeface="Times New Roman" pitchFamily="18" charset="0"/>
              </a:rPr>
              <a:t>Τα κράτη μέλη καθορίζουν ένα ποσό ανά εκτάριο ή διαφορετικά ποσά για διαφορετικής κλίμακας εκτάρια, καθώς και τον ανώτατο αριθμό εκταρίων ανά γεωργό για τον οποίο θα καταβληθεί η ενίσχυση αναδιανεμητικού εισοδήματος. </a:t>
            </a:r>
          </a:p>
          <a:p>
            <a:pPr marL="0" marR="0" lvl="0" indent="0" algn="just" defTabSz="914400" rtl="0" eaLnBrk="0" fontAlgn="base" latinLnBrk="0" hangingPunct="0">
              <a:lnSpc>
                <a:spcPct val="100000"/>
              </a:lnSpc>
              <a:spcBef>
                <a:spcPct val="0"/>
              </a:spcBef>
              <a:spcAft>
                <a:spcPct val="0"/>
              </a:spcAft>
              <a:buClrTx/>
              <a:buSzTx/>
              <a:buFont typeface="Arial" pitchFamily="34" charset="0"/>
              <a:buChar char="•"/>
              <a:tabLst/>
            </a:pPr>
            <a:endParaRPr kumimoji="0" lang="el-GR" sz="1200" b="0" i="0" u="none" strike="noStrike" cap="none" normalizeH="0" baseline="0" dirty="0">
              <a:ln>
                <a:noFill/>
              </a:ln>
              <a:solidFill>
                <a:schemeClr val="tx1"/>
              </a:solidFill>
              <a:effectLs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 typeface="Arial" pitchFamily="34" charset="0"/>
              <a:buChar char="•"/>
              <a:tabLst/>
            </a:pPr>
            <a:r>
              <a:rPr kumimoji="0" lang="el-GR" sz="1200" b="0" i="1" u="none" strike="noStrike" cap="none" normalizeH="0" baseline="0" dirty="0">
                <a:ln>
                  <a:noFill/>
                </a:ln>
                <a:solidFill>
                  <a:schemeClr val="tx1"/>
                </a:solidFill>
                <a:effectLst/>
                <a:ea typeface="Calibri" pitchFamily="34" charset="0"/>
                <a:cs typeface="Times New Roman" pitchFamily="18" charset="0"/>
              </a:rPr>
              <a:t>Το ποσό ανά εκτάριο που προβλέπεται για ένα δεδομένο έτος υποβολής αιτήσεων δεν πρέπει να υπερβαίνει τον εθνικό μέσο όρο των άμεσων ενισχύσεων ανά εκτάριο.</a:t>
            </a:r>
            <a:endParaRPr kumimoji="0" lang="el-GR" sz="1200" b="0" i="0" u="none" strike="noStrike" cap="none" normalizeH="0" baseline="0" dirty="0">
              <a:ln>
                <a:noFill/>
              </a:ln>
              <a:solidFill>
                <a:schemeClr val="tx1"/>
              </a:solidFill>
              <a:effectLst/>
              <a:cs typeface="Arial" pitchFamily="34" charset="0"/>
            </a:endParaRPr>
          </a:p>
          <a:p>
            <a:endParaRPr lang="el-GR" dirty="0"/>
          </a:p>
        </p:txBody>
      </p:sp>
      <p:sp>
        <p:nvSpPr>
          <p:cNvPr id="4" name="Slide Number Placeholder 3"/>
          <p:cNvSpPr>
            <a:spLocks noGrp="1"/>
          </p:cNvSpPr>
          <p:nvPr>
            <p:ph type="sldNum" sz="quarter" idx="5"/>
          </p:nvPr>
        </p:nvSpPr>
        <p:spPr/>
        <p:txBody>
          <a:bodyPr/>
          <a:lstStyle/>
          <a:p>
            <a:fld id="{2595223E-0408-4239-A7D4-7A7624C2B04F}" type="slidenum">
              <a:rPr lang="el-GR" smtClean="0"/>
              <a:pPr/>
              <a:t>26</a:t>
            </a:fld>
            <a:endParaRPr lang="el-GR" dirty="0"/>
          </a:p>
        </p:txBody>
      </p:sp>
    </p:spTree>
    <p:extLst>
      <p:ext uri="{BB962C8B-B14F-4D97-AF65-F5344CB8AC3E}">
        <p14:creationId xmlns:p14="http://schemas.microsoft.com/office/powerpoint/2010/main" val="154021907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595223E-0408-4239-A7D4-7A7624C2B04F}" type="slidenum">
              <a:rPr lang="el-GR" smtClean="0"/>
              <a:pPr/>
              <a:t>27</a:t>
            </a:fld>
            <a:endParaRPr lang="el-GR"/>
          </a:p>
        </p:txBody>
      </p:sp>
    </p:spTree>
    <p:extLst>
      <p:ext uri="{BB962C8B-B14F-4D97-AF65-F5344CB8AC3E}">
        <p14:creationId xmlns:p14="http://schemas.microsoft.com/office/powerpoint/2010/main" val="157540931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a:p>
        </p:txBody>
      </p:sp>
      <p:sp>
        <p:nvSpPr>
          <p:cNvPr id="4" name="Slide Number Placeholder 3"/>
          <p:cNvSpPr>
            <a:spLocks noGrp="1"/>
          </p:cNvSpPr>
          <p:nvPr>
            <p:ph type="sldNum" sz="quarter" idx="5"/>
          </p:nvPr>
        </p:nvSpPr>
        <p:spPr/>
        <p:txBody>
          <a:bodyPr/>
          <a:lstStyle/>
          <a:p>
            <a:fld id="{2595223E-0408-4239-A7D4-7A7624C2B04F}" type="slidenum">
              <a:rPr lang="el-GR" smtClean="0"/>
              <a:pPr/>
              <a:t>28</a:t>
            </a:fld>
            <a:endParaRPr lang="el-GR"/>
          </a:p>
        </p:txBody>
      </p:sp>
    </p:spTree>
    <p:extLst>
      <p:ext uri="{BB962C8B-B14F-4D97-AF65-F5344CB8AC3E}">
        <p14:creationId xmlns:p14="http://schemas.microsoft.com/office/powerpoint/2010/main" val="300592094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595223E-0408-4239-A7D4-7A7624C2B04F}" type="slidenum">
              <a:rPr lang="el-GR" smtClean="0"/>
              <a:pPr/>
              <a:t>29</a:t>
            </a:fld>
            <a:endParaRPr lang="el-GR" dirty="0"/>
          </a:p>
        </p:txBody>
      </p:sp>
    </p:spTree>
    <p:extLst>
      <p:ext uri="{BB962C8B-B14F-4D97-AF65-F5344CB8AC3E}">
        <p14:creationId xmlns:p14="http://schemas.microsoft.com/office/powerpoint/2010/main" val="8363896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sz="1200" b="1" kern="1200" dirty="0">
                <a:solidFill>
                  <a:schemeClr val="tx1"/>
                </a:solidFill>
                <a:effectLst/>
                <a:latin typeface="+mn-lt"/>
                <a:ea typeface="+mn-ea"/>
                <a:cs typeface="+mn-cs"/>
              </a:rPr>
              <a:t>Άμεσες Ενισχύσεις 14,256 δις € (συμπεριλαμβανομένου και 180 εκ € για το βαμβάκι)</a:t>
            </a:r>
            <a:endParaRPr lang="el-GR" sz="1200" kern="1200" dirty="0">
              <a:solidFill>
                <a:schemeClr val="tx1"/>
              </a:solidFill>
              <a:effectLst/>
              <a:latin typeface="+mn-lt"/>
              <a:ea typeface="+mn-ea"/>
              <a:cs typeface="+mn-cs"/>
            </a:endParaRPr>
          </a:p>
          <a:p>
            <a:r>
              <a:rPr lang="el-GR" sz="1200" b="1" kern="1200" dirty="0">
                <a:solidFill>
                  <a:schemeClr val="tx1"/>
                </a:solidFill>
                <a:effectLst/>
                <a:latin typeface="+mn-lt"/>
                <a:ea typeface="+mn-ea"/>
                <a:cs typeface="+mn-cs"/>
              </a:rPr>
              <a:t>3,567 για Αγροτική ανάπτυξη, 440 </a:t>
            </a:r>
            <a:r>
              <a:rPr lang="el-GR" sz="1200" b="1" kern="1200" dirty="0" err="1">
                <a:solidFill>
                  <a:schemeClr val="tx1"/>
                </a:solidFill>
                <a:effectLst/>
                <a:latin typeface="+mn-lt"/>
                <a:ea typeface="+mn-ea"/>
                <a:cs typeface="+mn-cs"/>
              </a:rPr>
              <a:t>εκτ</a:t>
            </a:r>
            <a:r>
              <a:rPr lang="el-GR" sz="1200" b="1" kern="1200" dirty="0">
                <a:solidFill>
                  <a:schemeClr val="tx1"/>
                </a:solidFill>
                <a:effectLst/>
                <a:latin typeface="+mn-lt"/>
                <a:ea typeface="+mn-ea"/>
                <a:cs typeface="+mn-cs"/>
              </a:rPr>
              <a:t>.€ για Μέτρα Αγορών  (ΚΟΑ) ΣΥΝΟΛΟ 18,263 εκ € μείωση σε σχέση με την προηγούμενη περίοδο κατά 6,33%</a:t>
            </a:r>
          </a:p>
          <a:p>
            <a:r>
              <a:rPr lang="el-GR" sz="1200" b="1" kern="1200" dirty="0">
                <a:solidFill>
                  <a:schemeClr val="tx1"/>
                </a:solidFill>
                <a:effectLst/>
                <a:latin typeface="+mn-lt"/>
                <a:ea typeface="+mn-ea"/>
                <a:cs typeface="+mn-cs"/>
              </a:rPr>
              <a:t>Πρόταση της Φιλανδικής Προεδρίας ήταν η αύξηση των ποσών για την ΚΑΠ και Αλιευτική Πολιτική κατά 3% και μεταφορά 10 </a:t>
            </a:r>
            <a:r>
              <a:rPr lang="el-GR" sz="1200" b="1" kern="1200" dirty="0" err="1">
                <a:solidFill>
                  <a:schemeClr val="tx1"/>
                </a:solidFill>
                <a:effectLst/>
                <a:latin typeface="+mn-lt"/>
                <a:ea typeface="+mn-ea"/>
                <a:cs typeface="+mn-cs"/>
              </a:rPr>
              <a:t>δισ</a:t>
            </a:r>
            <a:r>
              <a:rPr lang="el-GR" sz="1200" b="1" kern="1200" dirty="0">
                <a:solidFill>
                  <a:schemeClr val="tx1"/>
                </a:solidFill>
                <a:effectLst/>
                <a:latin typeface="+mn-lt"/>
                <a:ea typeface="+mn-ea"/>
                <a:cs typeface="+mn-cs"/>
              </a:rPr>
              <a:t> € από τον 2</a:t>
            </a:r>
            <a:r>
              <a:rPr lang="el-GR" sz="1200" b="1" kern="1200" baseline="30000" dirty="0">
                <a:solidFill>
                  <a:schemeClr val="tx1"/>
                </a:solidFill>
                <a:effectLst/>
                <a:latin typeface="+mn-lt"/>
                <a:ea typeface="+mn-ea"/>
                <a:cs typeface="+mn-cs"/>
              </a:rPr>
              <a:t>ο</a:t>
            </a:r>
            <a:r>
              <a:rPr lang="el-GR" sz="1200" b="1" kern="1200" dirty="0">
                <a:solidFill>
                  <a:schemeClr val="tx1"/>
                </a:solidFill>
                <a:effectLst/>
                <a:latin typeface="+mn-lt"/>
                <a:ea typeface="+mn-ea"/>
                <a:cs typeface="+mn-cs"/>
              </a:rPr>
              <a:t> Πυλώνα στο 1</a:t>
            </a:r>
            <a:r>
              <a:rPr lang="el-GR" sz="1200" b="1" kern="1200" baseline="30000" dirty="0">
                <a:solidFill>
                  <a:schemeClr val="tx1"/>
                </a:solidFill>
                <a:effectLst/>
                <a:latin typeface="+mn-lt"/>
                <a:ea typeface="+mn-ea"/>
                <a:cs typeface="+mn-cs"/>
              </a:rPr>
              <a:t>ο</a:t>
            </a:r>
            <a:r>
              <a:rPr lang="el-GR" sz="1200" b="1" kern="1200" dirty="0">
                <a:solidFill>
                  <a:schemeClr val="tx1"/>
                </a:solidFill>
                <a:effectLst/>
                <a:latin typeface="+mn-lt"/>
                <a:ea typeface="+mn-ea"/>
                <a:cs typeface="+mn-cs"/>
              </a:rPr>
              <a:t> </a:t>
            </a:r>
          </a:p>
          <a:p>
            <a:r>
              <a:rPr lang="el-GR" sz="1200" b="1" kern="1200" dirty="0">
                <a:solidFill>
                  <a:schemeClr val="tx1"/>
                </a:solidFill>
                <a:effectLst/>
                <a:latin typeface="+mn-lt"/>
                <a:ea typeface="+mn-ea"/>
                <a:cs typeface="+mn-cs"/>
              </a:rPr>
              <a:t>Εδώ να επισημάνουμε δύο πράγματα: Η απορρόφηση στον 1</a:t>
            </a:r>
            <a:r>
              <a:rPr lang="el-GR" sz="1200" b="1" kern="1200" baseline="30000" dirty="0">
                <a:solidFill>
                  <a:schemeClr val="tx1"/>
                </a:solidFill>
                <a:effectLst/>
                <a:latin typeface="+mn-lt"/>
                <a:ea typeface="+mn-ea"/>
                <a:cs typeface="+mn-cs"/>
              </a:rPr>
              <a:t>ο</a:t>
            </a:r>
            <a:r>
              <a:rPr lang="el-GR" sz="1200" b="1" kern="1200" dirty="0">
                <a:solidFill>
                  <a:schemeClr val="tx1"/>
                </a:solidFill>
                <a:effectLst/>
                <a:latin typeface="+mn-lt"/>
                <a:ea typeface="+mn-ea"/>
                <a:cs typeface="+mn-cs"/>
              </a:rPr>
              <a:t> Πυλώνα δεν πρέπει να θεωρείτε θέσφατο όπως τις προηγούμενες περιόδους λόγω του Πλαισίου Παρακολούθησης και Αξιολόγησης που θα ισχύσει και για τις ενισχύσεις του 1</a:t>
            </a:r>
            <a:r>
              <a:rPr lang="el-GR" sz="1200" b="1" kern="1200" baseline="30000" dirty="0">
                <a:solidFill>
                  <a:schemeClr val="tx1"/>
                </a:solidFill>
                <a:effectLst/>
                <a:latin typeface="+mn-lt"/>
                <a:ea typeface="+mn-ea"/>
                <a:cs typeface="+mn-cs"/>
              </a:rPr>
              <a:t>ου</a:t>
            </a:r>
            <a:r>
              <a:rPr lang="el-GR" sz="1200" b="1" kern="1200" dirty="0">
                <a:solidFill>
                  <a:schemeClr val="tx1"/>
                </a:solidFill>
                <a:effectLst/>
                <a:latin typeface="+mn-lt"/>
                <a:ea typeface="+mn-ea"/>
                <a:cs typeface="+mn-cs"/>
              </a:rPr>
              <a:t> Πυλώνα και β) Ανάγκη ενεργοποίησης και ενίσχυσης του 2</a:t>
            </a:r>
            <a:r>
              <a:rPr lang="el-GR" sz="1200" b="1" kern="1200" baseline="30000" dirty="0">
                <a:solidFill>
                  <a:schemeClr val="tx1"/>
                </a:solidFill>
                <a:effectLst/>
                <a:latin typeface="+mn-lt"/>
                <a:ea typeface="+mn-ea"/>
                <a:cs typeface="+mn-cs"/>
              </a:rPr>
              <a:t>ου</a:t>
            </a:r>
            <a:r>
              <a:rPr lang="el-GR" sz="1200" b="1" kern="1200" dirty="0">
                <a:solidFill>
                  <a:schemeClr val="tx1"/>
                </a:solidFill>
                <a:effectLst/>
                <a:latin typeface="+mn-lt"/>
                <a:ea typeface="+mn-ea"/>
                <a:cs typeface="+mn-cs"/>
              </a:rPr>
              <a:t> Πυλώνα λόγω </a:t>
            </a:r>
            <a:r>
              <a:rPr lang="el-GR" sz="1200" b="1" kern="1200" dirty="0" err="1">
                <a:solidFill>
                  <a:schemeClr val="tx1"/>
                </a:solidFill>
                <a:effectLst/>
                <a:latin typeface="+mn-lt"/>
                <a:ea typeface="+mn-ea"/>
                <a:cs typeface="+mn-cs"/>
              </a:rPr>
              <a:t>αποεπένδυσης</a:t>
            </a:r>
            <a:r>
              <a:rPr lang="el-GR" sz="1200" b="1" kern="1200" dirty="0">
                <a:solidFill>
                  <a:schemeClr val="tx1"/>
                </a:solidFill>
                <a:effectLst/>
                <a:latin typeface="+mn-lt"/>
                <a:ea typeface="+mn-ea"/>
                <a:cs typeface="+mn-cs"/>
              </a:rPr>
              <a:t>, χαμηλής χρηματοδότησης και ανάγκη μεγάλων έργων.</a:t>
            </a:r>
            <a:endParaRPr lang="el-GR" sz="1200" kern="1200" dirty="0">
              <a:solidFill>
                <a:schemeClr val="tx1"/>
              </a:solidFill>
              <a:effectLst/>
              <a:latin typeface="+mn-lt"/>
              <a:ea typeface="+mn-ea"/>
              <a:cs typeface="+mn-cs"/>
            </a:endParaRPr>
          </a:p>
          <a:p>
            <a:endParaRPr lang="el-GR" dirty="0"/>
          </a:p>
        </p:txBody>
      </p:sp>
      <p:sp>
        <p:nvSpPr>
          <p:cNvPr id="4" name="Slide Number Placeholder 3"/>
          <p:cNvSpPr>
            <a:spLocks noGrp="1"/>
          </p:cNvSpPr>
          <p:nvPr>
            <p:ph type="sldNum" sz="quarter" idx="5"/>
          </p:nvPr>
        </p:nvSpPr>
        <p:spPr/>
        <p:txBody>
          <a:bodyPr/>
          <a:lstStyle/>
          <a:p>
            <a:fld id="{2595223E-0408-4239-A7D4-7A7624C2B04F}" type="slidenum">
              <a:rPr lang="el-GR" smtClean="0"/>
              <a:pPr/>
              <a:t>3</a:t>
            </a:fld>
            <a:endParaRPr lang="el-GR"/>
          </a:p>
        </p:txBody>
      </p:sp>
    </p:spTree>
    <p:extLst>
      <p:ext uri="{BB962C8B-B14F-4D97-AF65-F5344CB8AC3E}">
        <p14:creationId xmlns:p14="http://schemas.microsoft.com/office/powerpoint/2010/main" val="101360368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a:p>
        </p:txBody>
      </p:sp>
      <p:sp>
        <p:nvSpPr>
          <p:cNvPr id="4" name="Slide Number Placeholder 3"/>
          <p:cNvSpPr>
            <a:spLocks noGrp="1"/>
          </p:cNvSpPr>
          <p:nvPr>
            <p:ph type="sldNum" sz="quarter" idx="5"/>
          </p:nvPr>
        </p:nvSpPr>
        <p:spPr/>
        <p:txBody>
          <a:bodyPr/>
          <a:lstStyle/>
          <a:p>
            <a:fld id="{2595223E-0408-4239-A7D4-7A7624C2B04F}" type="slidenum">
              <a:rPr lang="el-GR" smtClean="0"/>
              <a:pPr/>
              <a:t>30</a:t>
            </a:fld>
            <a:endParaRPr lang="el-GR"/>
          </a:p>
        </p:txBody>
      </p:sp>
    </p:spTree>
    <p:extLst>
      <p:ext uri="{BB962C8B-B14F-4D97-AF65-F5344CB8AC3E}">
        <p14:creationId xmlns:p14="http://schemas.microsoft.com/office/powerpoint/2010/main" val="5290921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a:p>
        </p:txBody>
      </p:sp>
      <p:sp>
        <p:nvSpPr>
          <p:cNvPr id="4" name="Slide Number Placeholder 3"/>
          <p:cNvSpPr>
            <a:spLocks noGrp="1"/>
          </p:cNvSpPr>
          <p:nvPr>
            <p:ph type="sldNum" sz="quarter" idx="5"/>
          </p:nvPr>
        </p:nvSpPr>
        <p:spPr/>
        <p:txBody>
          <a:bodyPr/>
          <a:lstStyle/>
          <a:p>
            <a:fld id="{2595223E-0408-4239-A7D4-7A7624C2B04F}" type="slidenum">
              <a:rPr lang="el-GR" smtClean="0"/>
              <a:pPr/>
              <a:t>4</a:t>
            </a:fld>
            <a:endParaRPr lang="el-GR"/>
          </a:p>
        </p:txBody>
      </p:sp>
    </p:spTree>
    <p:extLst>
      <p:ext uri="{BB962C8B-B14F-4D97-AF65-F5344CB8AC3E}">
        <p14:creationId xmlns:p14="http://schemas.microsoft.com/office/powerpoint/2010/main" val="25766176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dirty="0"/>
              <a:t>Α) Εδώ θα πρέπει να τονιστεί ότι το 40% των πότων της ΚΑΠ πρέπει να οδηγηθεί σε παρεμβάσεις για την κλιματική αλλαγή και το Περιβάλλον</a:t>
            </a:r>
          </a:p>
          <a:p>
            <a:r>
              <a:rPr lang="el-GR" dirty="0"/>
              <a:t>Β) Η συνεχιζόμενη συζήτηση για την Πράσινη Συμφωνία </a:t>
            </a:r>
            <a:r>
              <a:rPr lang="en-US" dirty="0"/>
              <a:t>(Green Deal)</a:t>
            </a:r>
            <a:r>
              <a:rPr lang="el-GR" dirty="0"/>
              <a:t> που ενδεχομένως να ενισχύσει τον περιβαλλοντικό ρόλο των ενισχύσεων θέτοντας τον πήχη πολύ ψηλότερα </a:t>
            </a:r>
            <a:r>
              <a:rPr lang="el-GR" dirty="0" err="1"/>
              <a:t>απ</a:t>
            </a:r>
            <a:r>
              <a:rPr lang="el-GR" dirty="0"/>
              <a:t>΄ ότι είναι σήμερα.</a:t>
            </a:r>
          </a:p>
          <a:p>
            <a:endParaRPr lang="el-GR" dirty="0"/>
          </a:p>
        </p:txBody>
      </p:sp>
      <p:sp>
        <p:nvSpPr>
          <p:cNvPr id="4" name="Slide Number Placeholder 3"/>
          <p:cNvSpPr>
            <a:spLocks noGrp="1"/>
          </p:cNvSpPr>
          <p:nvPr>
            <p:ph type="sldNum" sz="quarter" idx="5"/>
          </p:nvPr>
        </p:nvSpPr>
        <p:spPr/>
        <p:txBody>
          <a:bodyPr/>
          <a:lstStyle/>
          <a:p>
            <a:fld id="{2595223E-0408-4239-A7D4-7A7624C2B04F}" type="slidenum">
              <a:rPr lang="el-GR" smtClean="0"/>
              <a:pPr/>
              <a:t>5</a:t>
            </a:fld>
            <a:endParaRPr lang="el-GR"/>
          </a:p>
        </p:txBody>
      </p:sp>
    </p:spTree>
    <p:extLst>
      <p:ext uri="{BB962C8B-B14F-4D97-AF65-F5344CB8AC3E}">
        <p14:creationId xmlns:p14="http://schemas.microsoft.com/office/powerpoint/2010/main" val="9933175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sz="1200" b="0" i="0" kern="1200" dirty="0">
                <a:solidFill>
                  <a:schemeClr val="tx1"/>
                </a:solidFill>
                <a:effectLst/>
                <a:latin typeface="+mn-lt"/>
                <a:ea typeface="+mn-ea"/>
                <a:cs typeface="+mn-cs"/>
              </a:rPr>
              <a:t>Η νέα ΚΑΠ πλέον, είναι επίδοσης όχι συμμόρφωσης.</a:t>
            </a:r>
          </a:p>
          <a:p>
            <a:r>
              <a:rPr lang="el-GR" sz="1200" b="1" i="0" kern="1200" dirty="0">
                <a:solidFill>
                  <a:schemeClr val="tx1"/>
                </a:solidFill>
                <a:effectLst/>
                <a:latin typeface="+mn-lt"/>
                <a:ea typeface="+mn-ea"/>
                <a:cs typeface="+mn-cs"/>
              </a:rPr>
              <a:t>Η ΕΕ θέτει τους Στόχους </a:t>
            </a:r>
            <a:r>
              <a:rPr lang="el-GR" sz="1200" b="0" i="0" kern="1200" dirty="0">
                <a:solidFill>
                  <a:schemeClr val="tx1"/>
                </a:solidFill>
                <a:effectLst/>
                <a:latin typeface="+mn-lt"/>
                <a:ea typeface="+mn-ea"/>
                <a:cs typeface="+mn-cs"/>
              </a:rPr>
              <a:t>και </a:t>
            </a:r>
            <a:r>
              <a:rPr lang="el-GR" sz="1200" b="1" i="0" kern="1200" dirty="0">
                <a:solidFill>
                  <a:schemeClr val="tx1"/>
                </a:solidFill>
                <a:effectLst/>
                <a:latin typeface="+mn-lt"/>
                <a:ea typeface="+mn-ea"/>
                <a:cs typeface="+mn-cs"/>
              </a:rPr>
              <a:t>τα ΚΜ γράφουν τους κανόνες</a:t>
            </a:r>
          </a:p>
          <a:p>
            <a:r>
              <a:rPr lang="el-GR" sz="1200" b="0" i="0" kern="1200" dirty="0">
                <a:solidFill>
                  <a:schemeClr val="tx1"/>
                </a:solidFill>
                <a:effectLst/>
                <a:latin typeface="+mn-lt"/>
                <a:ea typeface="+mn-ea"/>
                <a:cs typeface="+mn-cs"/>
              </a:rPr>
              <a:t>Πώς; Μέσα από την κατάρτιση Εθνικών Στρατηγικών Σχεδίων για την ΚΑΠ  </a:t>
            </a:r>
            <a:endParaRPr lang="en-US" dirty="0"/>
          </a:p>
        </p:txBody>
      </p:sp>
      <p:sp>
        <p:nvSpPr>
          <p:cNvPr id="4" name="Slide Number Placeholder 3"/>
          <p:cNvSpPr>
            <a:spLocks noGrp="1"/>
          </p:cNvSpPr>
          <p:nvPr>
            <p:ph type="sldNum" sz="quarter" idx="5"/>
          </p:nvPr>
        </p:nvSpPr>
        <p:spPr/>
        <p:txBody>
          <a:bodyPr/>
          <a:lstStyle/>
          <a:p>
            <a:fld id="{2595223E-0408-4239-A7D4-7A7624C2B04F}" type="slidenum">
              <a:rPr lang="el-GR" smtClean="0"/>
              <a:pPr/>
              <a:t>6</a:t>
            </a:fld>
            <a:endParaRPr lang="el-GR"/>
          </a:p>
        </p:txBody>
      </p:sp>
    </p:spTree>
    <p:extLst>
      <p:ext uri="{BB962C8B-B14F-4D97-AF65-F5344CB8AC3E}">
        <p14:creationId xmlns:p14="http://schemas.microsoft.com/office/powerpoint/2010/main" val="11054889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600"/>
              </a:spcBef>
              <a:spcAft>
                <a:spcPts val="600"/>
              </a:spcAft>
            </a:pPr>
            <a:r>
              <a:rPr lang="el-GR" b="1" dirty="0">
                <a:solidFill>
                  <a:srgbClr val="002060"/>
                </a:solidFill>
              </a:rPr>
              <a:t>Κοινοί Δείκτες Εκροών</a:t>
            </a:r>
            <a:r>
              <a:rPr lang="el-GR" dirty="0">
                <a:solidFill>
                  <a:srgbClr val="002060"/>
                </a:solidFill>
              </a:rPr>
              <a:t> </a:t>
            </a:r>
          </a:p>
          <a:p>
            <a:pPr marL="0" lvl="1">
              <a:spcBef>
                <a:spcPts val="600"/>
              </a:spcBef>
              <a:spcAft>
                <a:spcPts val="600"/>
              </a:spcAft>
            </a:pPr>
            <a:r>
              <a:rPr lang="el-GR" dirty="0">
                <a:solidFill>
                  <a:srgbClr val="002060"/>
                </a:solidFill>
              </a:rPr>
              <a:t>Ετήσια διασφάλιση επιδόσεων </a:t>
            </a:r>
            <a:r>
              <a:rPr lang="el-GR" i="1" dirty="0">
                <a:solidFill>
                  <a:srgbClr val="002060"/>
                </a:solidFill>
              </a:rPr>
              <a:t>(Ετήσιοι, Συνδεδεμένοι με συγκεκριμένη δράση)</a:t>
            </a:r>
          </a:p>
          <a:p>
            <a:pPr marL="0" lvl="1">
              <a:spcBef>
                <a:spcPts val="600"/>
              </a:spcBef>
              <a:spcAft>
                <a:spcPts val="600"/>
              </a:spcAft>
            </a:pPr>
            <a:r>
              <a:rPr lang="el-GR" i="1" dirty="0">
                <a:solidFill>
                  <a:srgbClr val="002060"/>
                </a:solidFill>
              </a:rPr>
              <a:t> </a:t>
            </a:r>
            <a:r>
              <a:rPr lang="el-GR" b="1" dirty="0">
                <a:solidFill>
                  <a:srgbClr val="002060"/>
                </a:solidFill>
              </a:rPr>
              <a:t>Κοινοί Δείκτες Αποτελεσμάτων</a:t>
            </a:r>
          </a:p>
          <a:p>
            <a:pPr marL="0" lvl="1">
              <a:spcBef>
                <a:spcPts val="600"/>
              </a:spcBef>
              <a:spcAft>
                <a:spcPts val="600"/>
              </a:spcAft>
            </a:pPr>
            <a:r>
              <a:rPr lang="el-GR" dirty="0">
                <a:solidFill>
                  <a:srgbClr val="002060"/>
                </a:solidFill>
              </a:rPr>
              <a:t>Ετήσια αξιολόγηση επίδοσης </a:t>
            </a:r>
            <a:r>
              <a:rPr lang="el-GR" i="1" dirty="0">
                <a:solidFill>
                  <a:srgbClr val="002060"/>
                </a:solidFill>
              </a:rPr>
              <a:t>(ετήσιοι, συνδεδεμένοι με τον ειδικό στόχο - έλεγχος προόδου με δυνατότητα διορθωτικών δράσεων)</a:t>
            </a:r>
            <a:r>
              <a:rPr lang="el-GR" dirty="0">
                <a:solidFill>
                  <a:srgbClr val="002060"/>
                </a:solidFill>
              </a:rPr>
              <a:t> </a:t>
            </a:r>
          </a:p>
          <a:p>
            <a:pPr>
              <a:spcBef>
                <a:spcPts val="600"/>
              </a:spcBef>
              <a:spcAft>
                <a:spcPts val="600"/>
              </a:spcAft>
            </a:pPr>
            <a:r>
              <a:rPr lang="el-GR" b="1" dirty="0">
                <a:solidFill>
                  <a:srgbClr val="002060"/>
                </a:solidFill>
              </a:rPr>
              <a:t>Κοινοί Δείκτες Επιπτώσεων </a:t>
            </a:r>
          </a:p>
          <a:p>
            <a:pPr marL="0" lvl="1">
              <a:spcBef>
                <a:spcPts val="600"/>
              </a:spcBef>
              <a:spcAft>
                <a:spcPts val="600"/>
              </a:spcAft>
            </a:pPr>
            <a:r>
              <a:rPr lang="el-GR" dirty="0">
                <a:solidFill>
                  <a:srgbClr val="002060"/>
                </a:solidFill>
              </a:rPr>
              <a:t>Ενδιάμεση αξιολόγηση </a:t>
            </a:r>
            <a:r>
              <a:rPr lang="el-GR" i="1" dirty="0">
                <a:solidFill>
                  <a:srgbClr val="002060"/>
                </a:solidFill>
              </a:rPr>
              <a:t>(Συνδεδεμένοι με το σύνολο του προγράμματος /στρατηγικό σχέδιο και  για όλη τη διάρκειά του)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l-GR" dirty="0">
              <a:solidFill>
                <a:srgbClr val="002060"/>
              </a:solidFill>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l-GR" dirty="0">
                <a:solidFill>
                  <a:srgbClr val="002060"/>
                </a:solidFill>
                <a:latin typeface="+mn-lt"/>
              </a:rPr>
              <a:t>Το 2026, τα Κ-Μ που έχουν </a:t>
            </a:r>
            <a:r>
              <a:rPr lang="el-GR" b="1" dirty="0">
                <a:solidFill>
                  <a:srgbClr val="002060"/>
                </a:solidFill>
                <a:latin typeface="+mn-lt"/>
              </a:rPr>
              <a:t>πετύχει κατά 90% τους περιβαλλοντικούς - κλιματικούς στόχους</a:t>
            </a:r>
            <a:r>
              <a:rPr lang="el-GR" dirty="0">
                <a:solidFill>
                  <a:srgbClr val="002060"/>
                </a:solidFill>
                <a:latin typeface="+mn-lt"/>
              </a:rPr>
              <a:t>, θα </a:t>
            </a:r>
            <a:r>
              <a:rPr lang="el-GR" b="1" dirty="0">
                <a:solidFill>
                  <a:srgbClr val="FF0000"/>
                </a:solidFill>
                <a:latin typeface="+mn-lt"/>
              </a:rPr>
              <a:t>επιβραβεύονται</a:t>
            </a:r>
            <a:r>
              <a:rPr lang="el-GR" dirty="0">
                <a:solidFill>
                  <a:srgbClr val="002060"/>
                </a:solidFill>
                <a:latin typeface="+mn-lt"/>
              </a:rPr>
              <a:t> με 5% επί του ποσού που κατανέμεται για την αγροτική ανάπτυξη το 2027</a:t>
            </a:r>
          </a:p>
          <a:p>
            <a:endParaRPr lang="en-US" dirty="0"/>
          </a:p>
        </p:txBody>
      </p:sp>
      <p:sp>
        <p:nvSpPr>
          <p:cNvPr id="4" name="Slide Number Placeholder 3"/>
          <p:cNvSpPr>
            <a:spLocks noGrp="1"/>
          </p:cNvSpPr>
          <p:nvPr>
            <p:ph type="sldNum" sz="quarter" idx="5"/>
          </p:nvPr>
        </p:nvSpPr>
        <p:spPr/>
        <p:txBody>
          <a:bodyPr/>
          <a:lstStyle/>
          <a:p>
            <a:fld id="{2595223E-0408-4239-A7D4-7A7624C2B04F}" type="slidenum">
              <a:rPr lang="el-GR" smtClean="0"/>
              <a:pPr/>
              <a:t>7</a:t>
            </a:fld>
            <a:endParaRPr lang="el-GR"/>
          </a:p>
        </p:txBody>
      </p:sp>
    </p:spTree>
    <p:extLst>
      <p:ext uri="{BB962C8B-B14F-4D97-AF65-F5344CB8AC3E}">
        <p14:creationId xmlns:p14="http://schemas.microsoft.com/office/powerpoint/2010/main" val="42587095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a:p>
        </p:txBody>
      </p:sp>
      <p:sp>
        <p:nvSpPr>
          <p:cNvPr id="4" name="Slide Number Placeholder 3"/>
          <p:cNvSpPr>
            <a:spLocks noGrp="1"/>
          </p:cNvSpPr>
          <p:nvPr>
            <p:ph type="sldNum" sz="quarter" idx="5"/>
          </p:nvPr>
        </p:nvSpPr>
        <p:spPr/>
        <p:txBody>
          <a:bodyPr/>
          <a:lstStyle/>
          <a:p>
            <a:fld id="{2595223E-0408-4239-A7D4-7A7624C2B04F}" type="slidenum">
              <a:rPr lang="el-GR" smtClean="0"/>
              <a:pPr/>
              <a:t>8</a:t>
            </a:fld>
            <a:endParaRPr lang="el-GR"/>
          </a:p>
        </p:txBody>
      </p:sp>
    </p:spTree>
    <p:extLst>
      <p:ext uri="{BB962C8B-B14F-4D97-AF65-F5344CB8AC3E}">
        <p14:creationId xmlns:p14="http://schemas.microsoft.com/office/powerpoint/2010/main" val="30691760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a:p>
        </p:txBody>
      </p:sp>
      <p:sp>
        <p:nvSpPr>
          <p:cNvPr id="4" name="Slide Number Placeholder 3"/>
          <p:cNvSpPr>
            <a:spLocks noGrp="1"/>
          </p:cNvSpPr>
          <p:nvPr>
            <p:ph type="sldNum" sz="quarter" idx="5"/>
          </p:nvPr>
        </p:nvSpPr>
        <p:spPr/>
        <p:txBody>
          <a:bodyPr/>
          <a:lstStyle/>
          <a:p>
            <a:fld id="{2595223E-0408-4239-A7D4-7A7624C2B04F}" type="slidenum">
              <a:rPr lang="el-GR" smtClean="0"/>
              <a:pPr/>
              <a:t>9</a:t>
            </a:fld>
            <a:endParaRPr lang="el-GR"/>
          </a:p>
        </p:txBody>
      </p:sp>
    </p:spTree>
    <p:extLst>
      <p:ext uri="{BB962C8B-B14F-4D97-AF65-F5344CB8AC3E}">
        <p14:creationId xmlns:p14="http://schemas.microsoft.com/office/powerpoint/2010/main" val="15861270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3" name="Rectangle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Rectangle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Rectangle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Rectangle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Rectangle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Rounded Rectangle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Rounded Rectangle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Rectangle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en-US"/>
              <a:t>Click to edit Master title style</a:t>
            </a:r>
          </a:p>
        </p:txBody>
      </p:sp>
      <p:sp>
        <p:nvSpPr>
          <p:cNvPr id="9" name="Subtitle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28" name="Date Placeholder 27"/>
          <p:cNvSpPr>
            <a:spLocks noGrp="1"/>
          </p:cNvSpPr>
          <p:nvPr>
            <p:ph type="dt" sz="half" idx="10"/>
          </p:nvPr>
        </p:nvSpPr>
        <p:spPr>
          <a:xfrm>
            <a:off x="6705600" y="4206240"/>
            <a:ext cx="960120" cy="457200"/>
          </a:xfrm>
        </p:spPr>
        <p:txBody>
          <a:bodyPr/>
          <a:lstStyle/>
          <a:p>
            <a:fld id="{15FAA947-1FA9-443F-AC8A-EE76B4996B0B}" type="datetimeFigureOut">
              <a:rPr lang="el-GR" smtClean="0"/>
              <a:pPr/>
              <a:t>3/2/2020</a:t>
            </a:fld>
            <a:endParaRPr lang="el-GR"/>
          </a:p>
        </p:txBody>
      </p:sp>
      <p:sp>
        <p:nvSpPr>
          <p:cNvPr id="17" name="Footer Placeholder 16"/>
          <p:cNvSpPr>
            <a:spLocks noGrp="1"/>
          </p:cNvSpPr>
          <p:nvPr>
            <p:ph type="ftr" sz="quarter" idx="11"/>
          </p:nvPr>
        </p:nvSpPr>
        <p:spPr>
          <a:xfrm>
            <a:off x="5410200" y="4205288"/>
            <a:ext cx="1295400" cy="457200"/>
          </a:xfrm>
        </p:spPr>
        <p:txBody>
          <a:bodyPr/>
          <a:lstStyle/>
          <a:p>
            <a:endParaRPr lang="el-GR"/>
          </a:p>
        </p:txBody>
      </p:sp>
      <p:sp>
        <p:nvSpPr>
          <p:cNvPr id="29" name="Slide Number Placeholder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65249017-5172-4D43-81F8-AA9063BC69BE}" type="slidenum">
              <a:rPr lang="el-GR" smtClean="0"/>
              <a:pPr/>
              <a:t>‹#›</a:t>
            </a:fld>
            <a:endParaRPr lang="el-GR"/>
          </a:p>
        </p:txBody>
      </p:sp>
    </p:spTree>
    <p:extLst>
      <p:ext uri="{BB962C8B-B14F-4D97-AF65-F5344CB8AC3E}">
        <p14:creationId xmlns:p14="http://schemas.microsoft.com/office/powerpoint/2010/main" val="1056262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15FAA947-1FA9-443F-AC8A-EE76B4996B0B}" type="datetimeFigureOut">
              <a:rPr lang="el-GR" smtClean="0"/>
              <a:pPr/>
              <a:t>3/2/2020</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65249017-5172-4D43-81F8-AA9063BC69BE}" type="slidenum">
              <a:rPr lang="el-GR" smtClean="0"/>
              <a:pPr/>
              <a:t>‹#›</a:t>
            </a:fld>
            <a:endParaRPr lang="el-GR"/>
          </a:p>
        </p:txBody>
      </p:sp>
    </p:spTree>
    <p:extLst>
      <p:ext uri="{BB962C8B-B14F-4D97-AF65-F5344CB8AC3E}">
        <p14:creationId xmlns:p14="http://schemas.microsoft.com/office/powerpoint/2010/main" val="31471852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1143000"/>
            <a:ext cx="1905000" cy="5486400"/>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1143000"/>
            <a:ext cx="6248400" cy="5486400"/>
          </a:xfrm>
        </p:spPr>
        <p:txBody>
          <a:bodyPr vert="eaVert"/>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15FAA947-1FA9-443F-AC8A-EE76B4996B0B}" type="datetimeFigureOut">
              <a:rPr lang="el-GR" smtClean="0"/>
              <a:pPr/>
              <a:t>3/2/2020</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65249017-5172-4D43-81F8-AA9063BC69BE}" type="slidenum">
              <a:rPr lang="el-GR" smtClean="0"/>
              <a:pPr/>
              <a:t>‹#›</a:t>
            </a:fld>
            <a:endParaRPr lang="el-GR"/>
          </a:p>
        </p:txBody>
      </p:sp>
    </p:spTree>
    <p:extLst>
      <p:ext uri="{BB962C8B-B14F-4D97-AF65-F5344CB8AC3E}">
        <p14:creationId xmlns:p14="http://schemas.microsoft.com/office/powerpoint/2010/main" val="427260943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Τίτλος, Κείμενο και Αντικείμενο">
    <p:spTree>
      <p:nvGrpSpPr>
        <p:cNvPr id="1" name=""/>
        <p:cNvGrpSpPr/>
        <p:nvPr/>
      </p:nvGrpSpPr>
      <p:grpSpPr>
        <a:xfrm>
          <a:off x="0" y="0"/>
          <a:ext cx="0" cy="0"/>
          <a:chOff x="0" y="0"/>
          <a:chExt cx="0" cy="0"/>
        </a:xfrm>
      </p:grpSpPr>
      <p:sp>
        <p:nvSpPr>
          <p:cNvPr id="2" name="1 - Τίτλος"/>
          <p:cNvSpPr>
            <a:spLocks noGrp="1"/>
          </p:cNvSpPr>
          <p:nvPr>
            <p:ph type="title"/>
          </p:nvPr>
        </p:nvSpPr>
        <p:spPr>
          <a:xfrm>
            <a:off x="762000" y="762000"/>
            <a:ext cx="7924800" cy="1143000"/>
          </a:xfrm>
        </p:spPr>
        <p:txBody>
          <a:bodyPr/>
          <a:lstStyle/>
          <a:p>
            <a:r>
              <a:rPr lang="en-US"/>
              <a:t>Click to edit Master title style</a:t>
            </a:r>
            <a:endParaRPr lang="el-GR"/>
          </a:p>
        </p:txBody>
      </p:sp>
      <p:sp>
        <p:nvSpPr>
          <p:cNvPr id="3" name="2 - Θέση κειμένου"/>
          <p:cNvSpPr>
            <a:spLocks noGrp="1"/>
          </p:cNvSpPr>
          <p:nvPr>
            <p:ph type="body" sz="half" idx="1"/>
          </p:nvPr>
        </p:nvSpPr>
        <p:spPr>
          <a:xfrm>
            <a:off x="838200" y="2362200"/>
            <a:ext cx="3770313" cy="372427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3 - Θέση περιεχομένου"/>
          <p:cNvSpPr>
            <a:spLocks noGrp="1"/>
          </p:cNvSpPr>
          <p:nvPr>
            <p:ph sz="half" idx="2"/>
          </p:nvPr>
        </p:nvSpPr>
        <p:spPr>
          <a:xfrm>
            <a:off x="4760913" y="2362200"/>
            <a:ext cx="3770312" cy="372427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5" name="Rectangle 11"/>
          <p:cNvSpPr>
            <a:spLocks noGrp="1" noChangeArrowheads="1"/>
          </p:cNvSpPr>
          <p:nvPr>
            <p:ph type="dt" sz="half" idx="10"/>
          </p:nvPr>
        </p:nvSpPr>
        <p:spPr>
          <a:ln/>
        </p:spPr>
        <p:txBody>
          <a:bodyPr/>
          <a:lstStyle>
            <a:lvl1pPr>
              <a:defRPr/>
            </a:lvl1pPr>
          </a:lstStyle>
          <a:p>
            <a:fld id="{15FAA947-1FA9-443F-AC8A-EE76B4996B0B}" type="datetimeFigureOut">
              <a:rPr lang="el-GR" smtClean="0"/>
              <a:pPr/>
              <a:t>3/2/2020</a:t>
            </a:fld>
            <a:endParaRPr lang="el-GR"/>
          </a:p>
        </p:txBody>
      </p:sp>
      <p:sp>
        <p:nvSpPr>
          <p:cNvPr id="6" name="Rectangle 12"/>
          <p:cNvSpPr>
            <a:spLocks noGrp="1" noChangeArrowheads="1"/>
          </p:cNvSpPr>
          <p:nvPr>
            <p:ph type="ftr" sz="quarter" idx="11"/>
          </p:nvPr>
        </p:nvSpPr>
        <p:spPr>
          <a:ln/>
        </p:spPr>
        <p:txBody>
          <a:bodyPr/>
          <a:lstStyle>
            <a:lvl1pPr>
              <a:defRPr/>
            </a:lvl1pPr>
          </a:lstStyle>
          <a:p>
            <a:endParaRPr lang="el-GR"/>
          </a:p>
        </p:txBody>
      </p:sp>
      <p:sp>
        <p:nvSpPr>
          <p:cNvPr id="7" name="Rectangle 13"/>
          <p:cNvSpPr>
            <a:spLocks noGrp="1" noChangeArrowheads="1"/>
          </p:cNvSpPr>
          <p:nvPr>
            <p:ph type="sldNum" sz="quarter" idx="12"/>
          </p:nvPr>
        </p:nvSpPr>
        <p:spPr>
          <a:ln/>
        </p:spPr>
        <p:txBody>
          <a:bodyPr/>
          <a:lstStyle>
            <a:lvl1pPr>
              <a:defRPr/>
            </a:lvl1pPr>
          </a:lstStyle>
          <a:p>
            <a:fld id="{65249017-5172-4D43-81F8-AA9063BC69BE}" type="slidenum">
              <a:rPr lang="el-GR" smtClean="0"/>
              <a:pPr/>
              <a:t>‹#›</a:t>
            </a:fld>
            <a:endParaRPr lang="el-GR"/>
          </a:p>
        </p:txBody>
      </p:sp>
    </p:spTree>
    <p:extLst>
      <p:ext uri="{BB962C8B-B14F-4D97-AF65-F5344CB8AC3E}">
        <p14:creationId xmlns:p14="http://schemas.microsoft.com/office/powerpoint/2010/main" val="30282649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idx="1"/>
          </p:nvPr>
        </p:nvSpPr>
        <p:spPr/>
        <p:txBody>
          <a:body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15FAA947-1FA9-443F-AC8A-EE76B4996B0B}" type="datetimeFigureOut">
              <a:rPr lang="el-GR" smtClean="0"/>
              <a:pPr/>
              <a:t>3/2/2020</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65249017-5172-4D43-81F8-AA9063BC69BE}" type="slidenum">
              <a:rPr lang="el-GR" smtClean="0"/>
              <a:pPr/>
              <a:t>‹#›</a:t>
            </a:fld>
            <a:endParaRPr lang="el-GR"/>
          </a:p>
        </p:txBody>
      </p:sp>
    </p:spTree>
    <p:extLst>
      <p:ext uri="{BB962C8B-B14F-4D97-AF65-F5344CB8AC3E}">
        <p14:creationId xmlns:p14="http://schemas.microsoft.com/office/powerpoint/2010/main" val="17133539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en-US"/>
              <a:t>Click to edit Master title style</a:t>
            </a:r>
          </a:p>
        </p:txBody>
      </p:sp>
      <p:sp>
        <p:nvSpPr>
          <p:cNvPr id="3" name="Text Placeholder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Edit Master text styles</a:t>
            </a:r>
          </a:p>
        </p:txBody>
      </p:sp>
      <p:sp>
        <p:nvSpPr>
          <p:cNvPr id="4" name="Date Placeholder 3"/>
          <p:cNvSpPr>
            <a:spLocks noGrp="1"/>
          </p:cNvSpPr>
          <p:nvPr>
            <p:ph type="dt" sz="half" idx="10"/>
          </p:nvPr>
        </p:nvSpPr>
        <p:spPr/>
        <p:txBody>
          <a:bodyPr/>
          <a:lstStyle/>
          <a:p>
            <a:fld id="{15FAA947-1FA9-443F-AC8A-EE76B4996B0B}" type="datetimeFigureOut">
              <a:rPr lang="el-GR" smtClean="0"/>
              <a:pPr/>
              <a:t>3/2/2020</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65249017-5172-4D43-81F8-AA9063BC69BE}" type="slidenum">
              <a:rPr lang="el-GR" smtClean="0"/>
              <a:pPr/>
              <a:t>‹#›</a:t>
            </a:fld>
            <a:endParaRPr lang="el-GR"/>
          </a:p>
        </p:txBody>
      </p:sp>
    </p:spTree>
    <p:extLst>
      <p:ext uri="{BB962C8B-B14F-4D97-AF65-F5344CB8AC3E}">
        <p14:creationId xmlns:p14="http://schemas.microsoft.com/office/powerpoint/2010/main" val="19998916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15FAA947-1FA9-443F-AC8A-EE76B4996B0B}" type="datetimeFigureOut">
              <a:rPr lang="el-GR" smtClean="0"/>
              <a:pPr/>
              <a:t>3/2/2020</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65249017-5172-4D43-81F8-AA9063BC69BE}" type="slidenum">
              <a:rPr lang="el-GR" smtClean="0"/>
              <a:pPr/>
              <a:t>‹#›</a:t>
            </a:fld>
            <a:endParaRPr lang="el-GR"/>
          </a:p>
        </p:txBody>
      </p:sp>
    </p:spTree>
    <p:extLst>
      <p:ext uri="{BB962C8B-B14F-4D97-AF65-F5344CB8AC3E}">
        <p14:creationId xmlns:p14="http://schemas.microsoft.com/office/powerpoint/2010/main" val="27711581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1000" y="1143000"/>
            <a:ext cx="8382000" cy="1069848"/>
          </a:xfrm>
        </p:spPr>
        <p:txBody>
          <a:bodyPr anchor="ctr"/>
          <a:lstStyle>
            <a:lvl1pPr>
              <a:defRPr sz="4000" b="0" i="0" cap="none" baseline="0"/>
            </a:lvl1pPr>
          </a:lstStyle>
          <a:p>
            <a:r>
              <a:rPr kumimoji="0" lang="en-US"/>
              <a:t>Click to edit Master title style</a:t>
            </a:r>
          </a:p>
        </p:txBody>
      </p:sp>
      <p:sp>
        <p:nvSpPr>
          <p:cNvPr id="3" name="Text Placeholder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Edit Master text styles</a:t>
            </a:r>
          </a:p>
        </p:txBody>
      </p:sp>
      <p:sp>
        <p:nvSpPr>
          <p:cNvPr id="4" name="Text Placeholder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Edit Master text styles</a:t>
            </a:r>
          </a:p>
        </p:txBody>
      </p:sp>
      <p:sp>
        <p:nvSpPr>
          <p:cNvPr id="5" name="Content Placeholder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26" name="Date Placeholder 25"/>
          <p:cNvSpPr>
            <a:spLocks noGrp="1"/>
          </p:cNvSpPr>
          <p:nvPr>
            <p:ph type="dt" sz="half" idx="10"/>
          </p:nvPr>
        </p:nvSpPr>
        <p:spPr/>
        <p:txBody>
          <a:bodyPr rtlCol="0"/>
          <a:lstStyle/>
          <a:p>
            <a:fld id="{15FAA947-1FA9-443F-AC8A-EE76B4996B0B}" type="datetimeFigureOut">
              <a:rPr lang="el-GR" smtClean="0"/>
              <a:pPr/>
              <a:t>3/2/2020</a:t>
            </a:fld>
            <a:endParaRPr lang="el-GR"/>
          </a:p>
        </p:txBody>
      </p:sp>
      <p:sp>
        <p:nvSpPr>
          <p:cNvPr id="27" name="Slide Number Placeholder 26"/>
          <p:cNvSpPr>
            <a:spLocks noGrp="1"/>
          </p:cNvSpPr>
          <p:nvPr>
            <p:ph type="sldNum" sz="quarter" idx="11"/>
          </p:nvPr>
        </p:nvSpPr>
        <p:spPr/>
        <p:txBody>
          <a:bodyPr rtlCol="0"/>
          <a:lstStyle/>
          <a:p>
            <a:fld id="{65249017-5172-4D43-81F8-AA9063BC69BE}" type="slidenum">
              <a:rPr lang="el-GR" smtClean="0"/>
              <a:pPr/>
              <a:t>‹#›</a:t>
            </a:fld>
            <a:endParaRPr lang="el-GR"/>
          </a:p>
        </p:txBody>
      </p:sp>
      <p:sp>
        <p:nvSpPr>
          <p:cNvPr id="28" name="Footer Placeholder 27"/>
          <p:cNvSpPr>
            <a:spLocks noGrp="1"/>
          </p:cNvSpPr>
          <p:nvPr>
            <p:ph type="ftr" sz="quarter" idx="12"/>
          </p:nvPr>
        </p:nvSpPr>
        <p:spPr/>
        <p:txBody>
          <a:bodyPr rtlCol="0"/>
          <a:lstStyle/>
          <a:p>
            <a:endParaRPr lang="el-GR"/>
          </a:p>
        </p:txBody>
      </p:sp>
    </p:spTree>
    <p:extLst>
      <p:ext uri="{BB962C8B-B14F-4D97-AF65-F5344CB8AC3E}">
        <p14:creationId xmlns:p14="http://schemas.microsoft.com/office/powerpoint/2010/main" val="35669362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en-US"/>
              <a:t>Click to edit Master title style</a:t>
            </a:r>
          </a:p>
        </p:txBody>
      </p:sp>
      <p:sp>
        <p:nvSpPr>
          <p:cNvPr id="3" name="Date Placeholder 2"/>
          <p:cNvSpPr>
            <a:spLocks noGrp="1"/>
          </p:cNvSpPr>
          <p:nvPr>
            <p:ph type="dt" sz="half" idx="10"/>
          </p:nvPr>
        </p:nvSpPr>
        <p:spPr>
          <a:xfrm>
            <a:off x="6583680" y="612648"/>
            <a:ext cx="957264" cy="457200"/>
          </a:xfrm>
        </p:spPr>
        <p:txBody>
          <a:bodyPr/>
          <a:lstStyle/>
          <a:p>
            <a:fld id="{15FAA947-1FA9-443F-AC8A-EE76B4996B0B}" type="datetimeFigureOut">
              <a:rPr lang="el-GR" smtClean="0"/>
              <a:pPr/>
              <a:t>3/2/2020</a:t>
            </a:fld>
            <a:endParaRPr lang="el-GR"/>
          </a:p>
        </p:txBody>
      </p:sp>
      <p:sp>
        <p:nvSpPr>
          <p:cNvPr id="4" name="Footer Placeholder 3"/>
          <p:cNvSpPr>
            <a:spLocks noGrp="1"/>
          </p:cNvSpPr>
          <p:nvPr>
            <p:ph type="ftr" sz="quarter" idx="11"/>
          </p:nvPr>
        </p:nvSpPr>
        <p:spPr>
          <a:xfrm>
            <a:off x="5257800" y="612648"/>
            <a:ext cx="1325880" cy="457200"/>
          </a:xfrm>
        </p:spPr>
        <p:txBody>
          <a:bodyPr/>
          <a:lstStyle/>
          <a:p>
            <a:endParaRPr lang="el-GR"/>
          </a:p>
        </p:txBody>
      </p:sp>
      <p:sp>
        <p:nvSpPr>
          <p:cNvPr id="5" name="Slide Number Placeholder 4"/>
          <p:cNvSpPr>
            <a:spLocks noGrp="1"/>
          </p:cNvSpPr>
          <p:nvPr>
            <p:ph type="sldNum" sz="quarter" idx="12"/>
          </p:nvPr>
        </p:nvSpPr>
        <p:spPr>
          <a:xfrm>
            <a:off x="8174736" y="2272"/>
            <a:ext cx="762000" cy="365760"/>
          </a:xfrm>
        </p:spPr>
        <p:txBody>
          <a:bodyPr/>
          <a:lstStyle/>
          <a:p>
            <a:fld id="{65249017-5172-4D43-81F8-AA9063BC69BE}" type="slidenum">
              <a:rPr lang="el-GR" smtClean="0"/>
              <a:pPr/>
              <a:t>‹#›</a:t>
            </a:fld>
            <a:endParaRPr lang="el-GR"/>
          </a:p>
        </p:txBody>
      </p:sp>
    </p:spTree>
    <p:extLst>
      <p:ext uri="{BB962C8B-B14F-4D97-AF65-F5344CB8AC3E}">
        <p14:creationId xmlns:p14="http://schemas.microsoft.com/office/powerpoint/2010/main" val="7684899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5FAA947-1FA9-443F-AC8A-EE76B4996B0B}" type="datetimeFigureOut">
              <a:rPr lang="el-GR" smtClean="0"/>
              <a:pPr/>
              <a:t>3/2/2020</a:t>
            </a:fld>
            <a:endParaRPr lang="el-GR"/>
          </a:p>
        </p:txBody>
      </p:sp>
      <p:sp>
        <p:nvSpPr>
          <p:cNvPr id="3" name="Footer Placeholder 2"/>
          <p:cNvSpPr>
            <a:spLocks noGrp="1"/>
          </p:cNvSpPr>
          <p:nvPr>
            <p:ph type="ftr" sz="quarter" idx="11"/>
          </p:nvPr>
        </p:nvSpPr>
        <p:spPr/>
        <p:txBody>
          <a:bodyPr/>
          <a:lstStyle/>
          <a:p>
            <a:endParaRPr lang="el-GR"/>
          </a:p>
        </p:txBody>
      </p:sp>
      <p:sp>
        <p:nvSpPr>
          <p:cNvPr id="4" name="Slide Number Placeholder 3"/>
          <p:cNvSpPr>
            <a:spLocks noGrp="1"/>
          </p:cNvSpPr>
          <p:nvPr>
            <p:ph type="sldNum" sz="quarter" idx="12"/>
          </p:nvPr>
        </p:nvSpPr>
        <p:spPr/>
        <p:txBody>
          <a:bodyPr/>
          <a:lstStyle/>
          <a:p>
            <a:fld id="{65249017-5172-4D43-81F8-AA9063BC69BE}" type="slidenum">
              <a:rPr lang="el-GR" smtClean="0"/>
              <a:pPr/>
              <a:t>‹#›</a:t>
            </a:fld>
            <a:endParaRPr lang="el-GR"/>
          </a:p>
        </p:txBody>
      </p:sp>
    </p:spTree>
    <p:extLst>
      <p:ext uri="{BB962C8B-B14F-4D97-AF65-F5344CB8AC3E}">
        <p14:creationId xmlns:p14="http://schemas.microsoft.com/office/powerpoint/2010/main" val="19038530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496" y="1101970"/>
            <a:ext cx="3383280" cy="877824"/>
          </a:xfrm>
        </p:spPr>
        <p:txBody>
          <a:bodyPr anchor="b"/>
          <a:lstStyle>
            <a:lvl1pPr algn="l">
              <a:buNone/>
              <a:defRPr sz="1800" b="1"/>
            </a:lvl1pPr>
          </a:lstStyle>
          <a:p>
            <a:r>
              <a:rPr kumimoji="0" lang="en-US"/>
              <a:t>Click to edit Master title style</a:t>
            </a:r>
          </a:p>
        </p:txBody>
      </p:sp>
      <p:sp>
        <p:nvSpPr>
          <p:cNvPr id="3" name="Text Placeholder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Edit Master text styles</a:t>
            </a:r>
          </a:p>
        </p:txBody>
      </p:sp>
      <p:sp>
        <p:nvSpPr>
          <p:cNvPr id="4" name="Content Placeholder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15FAA947-1FA9-443F-AC8A-EE76B4996B0B}" type="datetimeFigureOut">
              <a:rPr lang="el-GR" smtClean="0"/>
              <a:pPr/>
              <a:t>3/2/2020</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65249017-5172-4D43-81F8-AA9063BC69BE}" type="slidenum">
              <a:rPr lang="el-GR" smtClean="0"/>
              <a:pPr/>
              <a:t>‹#›</a:t>
            </a:fld>
            <a:endParaRPr lang="el-GR"/>
          </a:p>
        </p:txBody>
      </p:sp>
    </p:spTree>
    <p:extLst>
      <p:ext uri="{BB962C8B-B14F-4D97-AF65-F5344CB8AC3E}">
        <p14:creationId xmlns:p14="http://schemas.microsoft.com/office/powerpoint/2010/main" val="1158246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en-US"/>
              <a:t>Click to edit Master title style</a:t>
            </a:r>
          </a:p>
        </p:txBody>
      </p:sp>
      <p:sp>
        <p:nvSpPr>
          <p:cNvPr id="3" name="Picture Placeholder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n-US"/>
              <a:t>Click icon to add picture</a:t>
            </a:r>
          </a:p>
        </p:txBody>
      </p:sp>
      <p:sp>
        <p:nvSpPr>
          <p:cNvPr id="4" name="Text Placeholder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Edit Master text styles</a:t>
            </a:r>
          </a:p>
        </p:txBody>
      </p:sp>
      <p:sp>
        <p:nvSpPr>
          <p:cNvPr id="5" name="Date Placeholder 4"/>
          <p:cNvSpPr>
            <a:spLocks noGrp="1"/>
          </p:cNvSpPr>
          <p:nvPr>
            <p:ph type="dt" sz="half" idx="10"/>
          </p:nvPr>
        </p:nvSpPr>
        <p:spPr/>
        <p:txBody>
          <a:bodyPr/>
          <a:lstStyle/>
          <a:p>
            <a:fld id="{15FAA947-1FA9-443F-AC8A-EE76B4996B0B}" type="datetimeFigureOut">
              <a:rPr lang="el-GR" smtClean="0"/>
              <a:pPr/>
              <a:t>3/2/2020</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65249017-5172-4D43-81F8-AA9063BC69BE}" type="slidenum">
              <a:rPr lang="el-GR" smtClean="0"/>
              <a:pPr/>
              <a:t>‹#›</a:t>
            </a:fld>
            <a:endParaRPr lang="el-GR"/>
          </a:p>
        </p:txBody>
      </p:sp>
    </p:spTree>
    <p:extLst>
      <p:ext uri="{BB962C8B-B14F-4D97-AF65-F5344CB8AC3E}">
        <p14:creationId xmlns:p14="http://schemas.microsoft.com/office/powerpoint/2010/main" val="36353693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Rectangle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Rectangle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Rectangle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Rectangle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Rounded Rectangle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Rounded Rectangle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Rectangle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6" name="Rectangle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7" name="Rectangle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Rectangle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Rectangle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Rectangle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457200" y="1143000"/>
            <a:ext cx="8229600" cy="1066800"/>
          </a:xfrm>
          <a:prstGeom prst="rect">
            <a:avLst/>
          </a:prstGeom>
        </p:spPr>
        <p:txBody>
          <a:bodyPr vert="horz" anchor="ctr">
            <a:normAutofit/>
          </a:bodyPr>
          <a:lstStyle/>
          <a:p>
            <a:r>
              <a:rPr kumimoji="0" lang="en-US"/>
              <a:t>Click to edit Master title style</a:t>
            </a:r>
          </a:p>
        </p:txBody>
      </p:sp>
      <p:sp>
        <p:nvSpPr>
          <p:cNvPr id="13" name="Text Placeholder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en-US"/>
              <a:t>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4" name="Date Placeholder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15FAA947-1FA9-443F-AC8A-EE76B4996B0B}" type="datetimeFigureOut">
              <a:rPr lang="el-GR" smtClean="0"/>
              <a:pPr/>
              <a:t>3/2/2020</a:t>
            </a:fld>
            <a:endParaRPr lang="el-GR"/>
          </a:p>
        </p:txBody>
      </p:sp>
      <p:sp>
        <p:nvSpPr>
          <p:cNvPr id="3" name="Footer Placeholder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el-GR"/>
          </a:p>
        </p:txBody>
      </p:sp>
      <p:sp>
        <p:nvSpPr>
          <p:cNvPr id="23" name="Slide Number Placeholder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65249017-5172-4D43-81F8-AA9063BC69BE}" type="slidenum">
              <a:rPr lang="el-GR" smtClean="0"/>
              <a:pPr/>
              <a:t>‹#›</a:t>
            </a:fld>
            <a:endParaRPr lang="el-GR"/>
          </a:p>
        </p:txBody>
      </p:sp>
    </p:spTree>
    <p:extLst>
      <p:ext uri="{BB962C8B-B14F-4D97-AF65-F5344CB8AC3E}">
        <p14:creationId xmlns:p14="http://schemas.microsoft.com/office/powerpoint/2010/main" val="107034772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ransition spd="slow">
    <p:wipe dir="d"/>
  </p:transition>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4.svg"/></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14.svg"/></Relationships>
</file>

<file path=ppt/slides/_rels/slide18.xml.rels><?xml version="1.0" encoding="UTF-8" standalone="yes"?>
<Relationships xmlns="http://schemas.openxmlformats.org/package/2006/relationships"><Relationship Id="rId3" Type="http://schemas.openxmlformats.org/officeDocument/2006/relationships/image" Target="../media/image15.tiff"/><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6.emf"/><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15.tiff"/><Relationship Id="rId5" Type="http://schemas.openxmlformats.org/officeDocument/2006/relationships/image" Target="../media/image12.png"/><Relationship Id="rId4" Type="http://schemas.openxmlformats.org/officeDocument/2006/relationships/image" Target="../media/image14.sv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6.emf"/><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15.tiff"/><Relationship Id="rId5" Type="http://schemas.openxmlformats.org/officeDocument/2006/relationships/image" Target="../media/image12.png"/><Relationship Id="rId4" Type="http://schemas.openxmlformats.org/officeDocument/2006/relationships/image" Target="../media/image14.sv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2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14.svg"/></Relationships>
</file>

<file path=ppt/slides/_rels/slide28.xml.rels><?xml version="1.0" encoding="UTF-8" standalone="yes"?>
<Relationships xmlns="http://schemas.openxmlformats.org/package/2006/relationships"><Relationship Id="rId3" Type="http://schemas.openxmlformats.org/officeDocument/2006/relationships/image" Target="../media/image15.tiff"/><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5.tiff"/><Relationship Id="rId2" Type="http://schemas.openxmlformats.org/officeDocument/2006/relationships/notesSlide" Target="../notesSlides/notesSlide29.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22.emf"/><Relationship Id="rId4" Type="http://schemas.openxmlformats.org/officeDocument/2006/relationships/image" Target="../media/image14.sv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323528" y="2132856"/>
            <a:ext cx="8458200" cy="1470025"/>
          </a:xfrm>
        </p:spPr>
        <p:txBody>
          <a:bodyPr>
            <a:normAutofit fontScale="90000"/>
          </a:bodyPr>
          <a:lstStyle/>
          <a:p>
            <a:r>
              <a:rPr lang="el-GR" b="1" dirty="0"/>
              <a:t>Αποκρυπτογραφώντας τη νέα ΚΑΠ: Χρηματοδοτικό πλαίσιο και Βασικές παρεμβάσεις,</a:t>
            </a:r>
            <a:r>
              <a:rPr lang="el-GR" dirty="0"/>
              <a:t> </a:t>
            </a:r>
          </a:p>
        </p:txBody>
      </p:sp>
      <p:sp>
        <p:nvSpPr>
          <p:cNvPr id="5" name="Subtitle 4"/>
          <p:cNvSpPr>
            <a:spLocks noGrp="1"/>
          </p:cNvSpPr>
          <p:nvPr>
            <p:ph type="subTitle" idx="1"/>
          </p:nvPr>
        </p:nvSpPr>
        <p:spPr>
          <a:xfrm>
            <a:off x="457200" y="3899938"/>
            <a:ext cx="6059016" cy="1752600"/>
          </a:xfrm>
        </p:spPr>
        <p:txBody>
          <a:bodyPr/>
          <a:lstStyle/>
          <a:p>
            <a:r>
              <a:rPr lang="el-GR" dirty="0"/>
              <a:t>Ευστάθιος Κλωνάρης </a:t>
            </a:r>
          </a:p>
          <a:p>
            <a:r>
              <a:rPr lang="el-GR" dirty="0"/>
              <a:t>Αν. Καθηγητής ΓΠΑ</a:t>
            </a:r>
          </a:p>
        </p:txBody>
      </p:sp>
      <p:pic>
        <p:nvPicPr>
          <p:cNvPr id="6" name="Picture 5"/>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7164288" y="5031189"/>
            <a:ext cx="1801372" cy="1801372"/>
          </a:xfrm>
          <a:prstGeom prst="rect">
            <a:avLst/>
          </a:prstGeom>
        </p:spPr>
      </p:pic>
    </p:spTree>
    <p:extLst>
      <p:ext uri="{BB962C8B-B14F-4D97-AF65-F5344CB8AC3E}">
        <p14:creationId xmlns:p14="http://schemas.microsoft.com/office/powerpoint/2010/main" val="78326125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FCA9B3-03C5-47D1-89C9-F9D10D5B780A}"/>
              </a:ext>
            </a:extLst>
          </p:cNvPr>
          <p:cNvSpPr>
            <a:spLocks noGrp="1"/>
          </p:cNvSpPr>
          <p:nvPr>
            <p:ph type="title"/>
          </p:nvPr>
        </p:nvSpPr>
        <p:spPr>
          <a:xfrm>
            <a:off x="652578" y="409576"/>
            <a:ext cx="8229600" cy="1066800"/>
          </a:xfrm>
          <a:solidFill>
            <a:schemeClr val="bg1"/>
          </a:solidFill>
        </p:spPr>
        <p:txBody>
          <a:bodyPr/>
          <a:lstStyle/>
          <a:p>
            <a:r>
              <a:rPr lang="el-GR" dirty="0">
                <a:solidFill>
                  <a:schemeClr val="accent2"/>
                </a:solidFill>
              </a:rPr>
              <a:t>Ειδικοί Στόχοι </a:t>
            </a:r>
          </a:p>
        </p:txBody>
      </p:sp>
      <p:pic>
        <p:nvPicPr>
          <p:cNvPr id="4" name="Picture 3">
            <a:extLst>
              <a:ext uri="{FF2B5EF4-FFF2-40B4-BE49-F238E27FC236}">
                <a16:creationId xmlns:a16="http://schemas.microsoft.com/office/drawing/2014/main" id="{1D59153B-BD5E-4CC8-8B4B-BF6EA47913F8}"/>
              </a:ext>
            </a:extLst>
          </p:cNvPr>
          <p:cNvPicPr>
            <a:picLocks noChangeAspect="1"/>
          </p:cNvPicPr>
          <p:nvPr/>
        </p:nvPicPr>
        <p:blipFill>
          <a:blip r:embed="rId3"/>
          <a:stretch>
            <a:fillRect/>
          </a:stretch>
        </p:blipFill>
        <p:spPr>
          <a:xfrm>
            <a:off x="1115616" y="1196752"/>
            <a:ext cx="7022554" cy="4946999"/>
          </a:xfrm>
          <a:prstGeom prst="rect">
            <a:avLst/>
          </a:prstGeom>
        </p:spPr>
      </p:pic>
    </p:spTree>
    <p:extLst>
      <p:ext uri="{BB962C8B-B14F-4D97-AF65-F5344CB8AC3E}">
        <p14:creationId xmlns:p14="http://schemas.microsoft.com/office/powerpoint/2010/main" val="9944871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94F323BF-B296-44B2-B2F8-3436D5FCBC60}"/>
              </a:ext>
            </a:extLst>
          </p:cNvPr>
          <p:cNvPicPr>
            <a:picLocks noChangeAspect="1"/>
          </p:cNvPicPr>
          <p:nvPr/>
        </p:nvPicPr>
        <p:blipFill>
          <a:blip r:embed="rId3"/>
          <a:stretch>
            <a:fillRect/>
          </a:stretch>
        </p:blipFill>
        <p:spPr>
          <a:xfrm>
            <a:off x="5868144" y="764704"/>
            <a:ext cx="1954530" cy="5921896"/>
          </a:xfrm>
          <a:prstGeom prst="rect">
            <a:avLst/>
          </a:prstGeom>
        </p:spPr>
      </p:pic>
      <p:pic>
        <p:nvPicPr>
          <p:cNvPr id="8" name="Picture 7">
            <a:extLst>
              <a:ext uri="{FF2B5EF4-FFF2-40B4-BE49-F238E27FC236}">
                <a16:creationId xmlns:a16="http://schemas.microsoft.com/office/drawing/2014/main" id="{C3A7B469-F889-4961-B52F-15CB477BC8B5}"/>
              </a:ext>
            </a:extLst>
          </p:cNvPr>
          <p:cNvPicPr>
            <a:picLocks noChangeAspect="1"/>
          </p:cNvPicPr>
          <p:nvPr/>
        </p:nvPicPr>
        <p:blipFill>
          <a:blip r:embed="rId4"/>
          <a:stretch>
            <a:fillRect/>
          </a:stretch>
        </p:blipFill>
        <p:spPr>
          <a:xfrm>
            <a:off x="539552" y="3349858"/>
            <a:ext cx="4566300" cy="2743438"/>
          </a:xfrm>
          <a:prstGeom prst="rect">
            <a:avLst/>
          </a:prstGeom>
        </p:spPr>
      </p:pic>
      <p:sp>
        <p:nvSpPr>
          <p:cNvPr id="2" name="Title 1">
            <a:extLst>
              <a:ext uri="{FF2B5EF4-FFF2-40B4-BE49-F238E27FC236}">
                <a16:creationId xmlns:a16="http://schemas.microsoft.com/office/drawing/2014/main" id="{3666F944-3590-4E47-BED1-0BEC0345E672}"/>
              </a:ext>
            </a:extLst>
          </p:cNvPr>
          <p:cNvSpPr>
            <a:spLocks noGrp="1"/>
          </p:cNvSpPr>
          <p:nvPr>
            <p:ph type="title"/>
          </p:nvPr>
        </p:nvSpPr>
        <p:spPr>
          <a:xfrm>
            <a:off x="323529" y="620688"/>
            <a:ext cx="5904656" cy="1066800"/>
          </a:xfrm>
        </p:spPr>
        <p:txBody>
          <a:bodyPr>
            <a:normAutofit fontScale="90000"/>
          </a:bodyPr>
          <a:lstStyle/>
          <a:p>
            <a:r>
              <a:rPr lang="el-GR" dirty="0"/>
              <a:t>Παράδειγμα 1: </a:t>
            </a:r>
            <a:r>
              <a:rPr lang="el-GR" u="sng" dirty="0"/>
              <a:t>Ρεκόρ Σπατάλης </a:t>
            </a:r>
            <a:r>
              <a:rPr lang="en-US" u="sng" dirty="0"/>
              <a:t>H</a:t>
            </a:r>
            <a:r>
              <a:rPr lang="en-US" u="sng" baseline="-25000" dirty="0"/>
              <a:t>2</a:t>
            </a:r>
            <a:r>
              <a:rPr lang="en-US" u="sng" dirty="0"/>
              <a:t>O </a:t>
            </a:r>
            <a:r>
              <a:rPr lang="el-GR" u="sng" dirty="0"/>
              <a:t>στην Ελλάδα</a:t>
            </a:r>
          </a:p>
        </p:txBody>
      </p:sp>
    </p:spTree>
    <p:extLst>
      <p:ext uri="{BB962C8B-B14F-4D97-AF65-F5344CB8AC3E}">
        <p14:creationId xmlns:p14="http://schemas.microsoft.com/office/powerpoint/2010/main" val="29067062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500"/>
                                        <p:tgtEl>
                                          <p:spTgt spid="6"/>
                                        </p:tgtEl>
                                      </p:cBhvr>
                                    </p:animEffect>
                                  </p:childTnLst>
                                </p:cTn>
                              </p:par>
                            </p:childTnLst>
                          </p:cTn>
                        </p:par>
                        <p:par>
                          <p:cTn id="8" fill="hold">
                            <p:stCondLst>
                              <p:cond delay="500"/>
                            </p:stCondLst>
                            <p:childTnLst>
                              <p:par>
                                <p:cTn id="9" presetID="22" presetClass="entr" presetSubtype="4" fill="hold" nodeType="afterEffect">
                                  <p:stCondLst>
                                    <p:cond delay="1000"/>
                                  </p:stCondLst>
                                  <p:childTnLst>
                                    <p:set>
                                      <p:cBhvr>
                                        <p:cTn id="10" dur="1" fill="hold">
                                          <p:stCondLst>
                                            <p:cond delay="0"/>
                                          </p:stCondLst>
                                        </p:cTn>
                                        <p:tgtEl>
                                          <p:spTgt spid="8"/>
                                        </p:tgtEl>
                                        <p:attrNameLst>
                                          <p:attrName>style.visibility</p:attrName>
                                        </p:attrNameLst>
                                      </p:cBhvr>
                                      <p:to>
                                        <p:strVal val="visible"/>
                                      </p:to>
                                    </p:set>
                                    <p:animEffect transition="in" filter="wipe(down)">
                                      <p:cBhvr>
                                        <p:cTn id="1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4638"/>
            <a:ext cx="8229600" cy="868346"/>
          </a:xfrm>
        </p:spPr>
        <p:txBody>
          <a:bodyPr>
            <a:noAutofit/>
          </a:bodyPr>
          <a:lstStyle/>
          <a:p>
            <a:pPr lvl="0"/>
            <a:br>
              <a:rPr lang="el-GR" sz="3200" b="1" dirty="0"/>
            </a:br>
            <a:r>
              <a:rPr lang="el-GR" sz="3200" b="1" dirty="0"/>
              <a:t>Το Πρόβλημα με την χρήση του Νερού</a:t>
            </a:r>
          </a:p>
        </p:txBody>
      </p:sp>
      <p:sp>
        <p:nvSpPr>
          <p:cNvPr id="3" name="2 - Θέση περιεχομένου"/>
          <p:cNvSpPr>
            <a:spLocks noGrp="1"/>
          </p:cNvSpPr>
          <p:nvPr>
            <p:ph idx="1"/>
          </p:nvPr>
        </p:nvSpPr>
        <p:spPr>
          <a:xfrm>
            <a:off x="4932040" y="1196752"/>
            <a:ext cx="3754760" cy="4453955"/>
          </a:xfrm>
        </p:spPr>
        <p:txBody>
          <a:bodyPr>
            <a:normAutofit/>
          </a:bodyPr>
          <a:lstStyle/>
          <a:p>
            <a:endParaRPr lang="el-GR" dirty="0"/>
          </a:p>
          <a:p>
            <a:pPr>
              <a:spcBef>
                <a:spcPts val="1200"/>
              </a:spcBef>
              <a:buFont typeface="Wingdings" panose="05000000000000000000" pitchFamily="2" charset="2"/>
              <a:buChar char=""/>
            </a:pPr>
            <a:r>
              <a:rPr lang="el-GR" dirty="0"/>
              <a:t>Ποιότητα των υδάτων. </a:t>
            </a:r>
          </a:p>
          <a:p>
            <a:pPr>
              <a:spcBef>
                <a:spcPts val="1200"/>
              </a:spcBef>
              <a:buFont typeface="Wingdings" panose="05000000000000000000" pitchFamily="2" charset="2"/>
              <a:buChar char=""/>
            </a:pPr>
            <a:r>
              <a:rPr lang="el-GR" dirty="0"/>
              <a:t>Ποσότητα του αρδευτικού ύδατος. </a:t>
            </a:r>
          </a:p>
          <a:p>
            <a:endParaRPr lang="el-GR" dirty="0"/>
          </a:p>
        </p:txBody>
      </p:sp>
      <p:sp>
        <p:nvSpPr>
          <p:cNvPr id="5" name="TextBox 4"/>
          <p:cNvSpPr txBox="1"/>
          <p:nvPr/>
        </p:nvSpPr>
        <p:spPr>
          <a:xfrm>
            <a:off x="457200" y="4396517"/>
            <a:ext cx="8435280" cy="1477328"/>
          </a:xfrm>
          <a:prstGeom prst="rect">
            <a:avLst/>
          </a:prstGeom>
          <a:solidFill>
            <a:schemeClr val="accent1">
              <a:lumMod val="40000"/>
              <a:lumOff val="60000"/>
            </a:schemeClr>
          </a:solidFill>
        </p:spPr>
        <p:txBody>
          <a:bodyPr wrap="square" rtlCol="0">
            <a:spAutoFit/>
          </a:bodyPr>
          <a:lstStyle/>
          <a:p>
            <a:r>
              <a:rPr lang="el-GR" b="1" dirty="0"/>
              <a:t>Η ανάγκη για λήψη μέτρων τόσο για την ποιότητα των υδάτων όσο και για την διαχείριση του αρδευτικού νερού παραμένει επιτακτική, αφού ο στόχος της οδηγίας πλαίσιο για τα νερά, για καλή κατάσταση των υδάτων το 2015 δεν έχει επιτευχθεί .</a:t>
            </a:r>
          </a:p>
          <a:p>
            <a:endParaRPr lang="el-GR" dirty="0"/>
          </a:p>
        </p:txBody>
      </p:sp>
      <p:pic>
        <p:nvPicPr>
          <p:cNvPr id="4" name="Picture 3">
            <a:extLst>
              <a:ext uri="{FF2B5EF4-FFF2-40B4-BE49-F238E27FC236}">
                <a16:creationId xmlns:a16="http://schemas.microsoft.com/office/drawing/2014/main" id="{7BC89B5C-28FD-4A0E-A79C-06196CC38492}"/>
              </a:ext>
            </a:extLst>
          </p:cNvPr>
          <p:cNvPicPr>
            <a:picLocks noChangeAspect="1"/>
          </p:cNvPicPr>
          <p:nvPr/>
        </p:nvPicPr>
        <p:blipFill>
          <a:blip r:embed="rId3"/>
          <a:stretch>
            <a:fillRect/>
          </a:stretch>
        </p:blipFill>
        <p:spPr>
          <a:xfrm>
            <a:off x="1635545" y="1731842"/>
            <a:ext cx="1280271" cy="2097206"/>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normAutofit fontScale="90000"/>
          </a:bodyPr>
          <a:lstStyle/>
          <a:p>
            <a:r>
              <a:rPr lang="el-GR" b="1"/>
              <a:t>Κρίσιμα θέματα:</a:t>
            </a:r>
            <a:br>
              <a:rPr lang="el-GR"/>
            </a:br>
            <a:endParaRPr lang="el-GR"/>
          </a:p>
        </p:txBody>
      </p:sp>
      <p:sp>
        <p:nvSpPr>
          <p:cNvPr id="3" name="2 - Θέση περιεχομένου"/>
          <p:cNvSpPr>
            <a:spLocks noGrp="1"/>
          </p:cNvSpPr>
          <p:nvPr>
            <p:ph idx="1"/>
          </p:nvPr>
        </p:nvSpPr>
        <p:spPr>
          <a:xfrm>
            <a:off x="2339752" y="2249424"/>
            <a:ext cx="6347048" cy="4325112"/>
          </a:xfrm>
        </p:spPr>
        <p:txBody>
          <a:bodyPr>
            <a:normAutofit/>
          </a:bodyPr>
          <a:lstStyle/>
          <a:p>
            <a:pPr marL="587375" indent="-571500">
              <a:buFont typeface=".Apple Color Emoji UI"/>
              <a:buChar char="🔔"/>
            </a:pPr>
            <a:r>
              <a:rPr lang="el-GR" dirty="0"/>
              <a:t>Ενσωμάτωση των απαιτήσεων της Οδηγίας Πλαίσιο για τα νερά στο Στρατηγικό Σχέδιο.</a:t>
            </a:r>
            <a:endParaRPr lang="en-US" dirty="0"/>
          </a:p>
          <a:p>
            <a:pPr marL="15875" indent="0">
              <a:buNone/>
            </a:pPr>
            <a:endParaRPr lang="el-GR" dirty="0"/>
          </a:p>
          <a:p>
            <a:pPr marL="587375" indent="-571500">
              <a:buFont typeface=".Apple Color Emoji UI"/>
              <a:buChar char="🔔"/>
            </a:pPr>
            <a:r>
              <a:rPr lang="el-GR" dirty="0"/>
              <a:t>Βελτίωση και συμπλήρωση του συστήματος  παρακολούθησης των υδατικών πόρων  </a:t>
            </a:r>
          </a:p>
          <a:p>
            <a:endParaRPr lang="el-GR" dirty="0"/>
          </a:p>
          <a:p>
            <a:endParaRPr lang="el-GR" dirty="0"/>
          </a:p>
        </p:txBody>
      </p:sp>
      <p:grpSp>
        <p:nvGrpSpPr>
          <p:cNvPr id="4" name="Group 3">
            <a:extLst>
              <a:ext uri="{FF2B5EF4-FFF2-40B4-BE49-F238E27FC236}">
                <a16:creationId xmlns:a16="http://schemas.microsoft.com/office/drawing/2014/main" id="{BEB34F4C-0298-AB43-978F-F996D07759DB}"/>
              </a:ext>
            </a:extLst>
          </p:cNvPr>
          <p:cNvGrpSpPr/>
          <p:nvPr/>
        </p:nvGrpSpPr>
        <p:grpSpPr>
          <a:xfrm>
            <a:off x="827584" y="2780928"/>
            <a:ext cx="1275449" cy="2096648"/>
            <a:chOff x="962025" y="1667602"/>
            <a:chExt cx="2030432" cy="3337729"/>
          </a:xfrm>
        </p:grpSpPr>
        <p:sp>
          <p:nvSpPr>
            <p:cNvPr id="5" name="Shape">
              <a:extLst>
                <a:ext uri="{FF2B5EF4-FFF2-40B4-BE49-F238E27FC236}">
                  <a16:creationId xmlns:a16="http://schemas.microsoft.com/office/drawing/2014/main" id="{0FB944EC-706C-1144-BF34-ABFDD51F445A}"/>
                </a:ext>
              </a:extLst>
            </p:cNvPr>
            <p:cNvSpPr/>
            <p:nvPr/>
          </p:nvSpPr>
          <p:spPr>
            <a:xfrm>
              <a:off x="1313937" y="1667602"/>
              <a:ext cx="1331684" cy="3337729"/>
            </a:xfrm>
            <a:custGeom>
              <a:avLst/>
              <a:gdLst/>
              <a:ahLst/>
              <a:cxnLst>
                <a:cxn ang="0">
                  <a:pos x="wd2" y="hd2"/>
                </a:cxn>
                <a:cxn ang="5400000">
                  <a:pos x="wd2" y="hd2"/>
                </a:cxn>
                <a:cxn ang="10800000">
                  <a:pos x="wd2" y="hd2"/>
                </a:cxn>
                <a:cxn ang="16200000">
                  <a:pos x="wd2" y="hd2"/>
                </a:cxn>
              </a:cxnLst>
              <a:rect l="0" t="0" r="r" b="b"/>
              <a:pathLst>
                <a:path w="21600" h="21600" extrusionOk="0">
                  <a:moveTo>
                    <a:pt x="21600" y="19426"/>
                  </a:moveTo>
                  <a:cubicBezTo>
                    <a:pt x="21600" y="20627"/>
                    <a:pt x="19340" y="21600"/>
                    <a:pt x="16552" y="21600"/>
                  </a:cubicBezTo>
                  <a:lnTo>
                    <a:pt x="5048" y="21600"/>
                  </a:lnTo>
                  <a:cubicBezTo>
                    <a:pt x="2260" y="21600"/>
                    <a:pt x="0" y="20627"/>
                    <a:pt x="0" y="19426"/>
                  </a:cubicBezTo>
                  <a:lnTo>
                    <a:pt x="0" y="2174"/>
                  </a:lnTo>
                  <a:cubicBezTo>
                    <a:pt x="0" y="973"/>
                    <a:pt x="2260" y="0"/>
                    <a:pt x="5048" y="0"/>
                  </a:cubicBezTo>
                  <a:lnTo>
                    <a:pt x="16552" y="0"/>
                  </a:lnTo>
                  <a:cubicBezTo>
                    <a:pt x="19340" y="0"/>
                    <a:pt x="21600" y="973"/>
                    <a:pt x="21600" y="2174"/>
                  </a:cubicBezTo>
                  <a:lnTo>
                    <a:pt x="21600" y="19426"/>
                  </a:lnTo>
                  <a:close/>
                </a:path>
              </a:pathLst>
            </a:custGeom>
            <a:solidFill>
              <a:srgbClr val="4B4B4B"/>
            </a:solidFill>
            <a:ln w="12700">
              <a:miter lim="400000"/>
            </a:ln>
          </p:spPr>
          <p:txBody>
            <a:bodyPr lIns="28575" tIns="28575" rIns="28575" bIns="28575" anchor="ct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1pPr>
              <a:lvl2pPr marL="0" marR="0" indent="3429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2pPr>
              <a:lvl3pPr marL="0" marR="0" indent="6858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3pPr>
              <a:lvl4pPr marL="0" marR="0" indent="10287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4pPr>
              <a:lvl5pPr marL="0" marR="0" indent="13716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5pPr>
              <a:lvl6pPr marL="0" marR="0" indent="17145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6pPr>
              <a:lvl7pPr marL="0" marR="0" indent="20574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7pPr>
              <a:lvl8pPr marL="0" marR="0" indent="24003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8pPr>
              <a:lvl9pPr marL="0" marR="0" indent="27432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9pPr>
            </a:lstStyle>
            <a:p>
              <a:pPr marL="0" marR="0" lvl="0" indent="0" algn="ctr" defTabSz="457200" rtl="0" eaLnBrk="1" fontAlgn="auto" latinLnBrk="0" hangingPunct="0">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lang="en-US" sz="2250" b="0" i="0" u="none" strike="noStrike" kern="0" cap="none" spc="0" normalizeH="0" baseline="0" noProof="1">
                <a:ln>
                  <a:noFill/>
                </a:ln>
                <a:solidFill>
                  <a:srgbClr val="FFFFFF"/>
                </a:solidFill>
                <a:effectLst>
                  <a:outerShdw blurRad="38100" dist="12700" dir="5400000" rotWithShape="0">
                    <a:srgbClr val="000000">
                      <a:alpha val="50000"/>
                    </a:srgbClr>
                  </a:outerShdw>
                </a:effectLst>
                <a:uLnTx/>
                <a:uFillTx/>
                <a:latin typeface="Calibri" panose="020F0502020204030204"/>
                <a:ea typeface="+mn-ea"/>
                <a:cs typeface="+mn-cs"/>
                <a:sym typeface="Gill Sans"/>
              </a:endParaRPr>
            </a:p>
          </p:txBody>
        </p:sp>
        <p:sp>
          <p:nvSpPr>
            <p:cNvPr id="6" name="Circle">
              <a:extLst>
                <a:ext uri="{FF2B5EF4-FFF2-40B4-BE49-F238E27FC236}">
                  <a16:creationId xmlns:a16="http://schemas.microsoft.com/office/drawing/2014/main" id="{AF4090E3-A3CE-FB4D-96AE-3ED2A5A818A4}"/>
                </a:ext>
              </a:extLst>
            </p:cNvPr>
            <p:cNvSpPr/>
            <p:nvPr/>
          </p:nvSpPr>
          <p:spPr>
            <a:xfrm>
              <a:off x="1575356" y="1944104"/>
              <a:ext cx="805870" cy="805869"/>
            </a:xfrm>
            <a:prstGeom prst="ellipse">
              <a:avLst/>
            </a:prstGeom>
            <a:solidFill>
              <a:srgbClr val="FFFFFF"/>
            </a:solidFill>
            <a:ln w="12700">
              <a:miter lim="400000"/>
            </a:ln>
          </p:spPr>
          <p:txBody>
            <a:bodyPr lIns="28575" tIns="28575" rIns="28575" bIns="28575" anchor="ct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1pPr>
              <a:lvl2pPr marL="0" marR="0" indent="3429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2pPr>
              <a:lvl3pPr marL="0" marR="0" indent="6858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3pPr>
              <a:lvl4pPr marL="0" marR="0" indent="10287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4pPr>
              <a:lvl5pPr marL="0" marR="0" indent="13716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5pPr>
              <a:lvl6pPr marL="0" marR="0" indent="17145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6pPr>
              <a:lvl7pPr marL="0" marR="0" indent="20574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7pPr>
              <a:lvl8pPr marL="0" marR="0" indent="24003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8pPr>
              <a:lvl9pPr marL="0" marR="0" indent="27432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9pPr>
            </a:lstStyle>
            <a:p>
              <a:pPr marL="0" marR="0" lvl="0" indent="0" algn="ctr" defTabSz="457200" rtl="0" eaLnBrk="1" fontAlgn="auto" latinLnBrk="0" hangingPunct="0">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lang="en-US" sz="2250" b="0" i="0" u="none" strike="noStrike" kern="0" cap="none" spc="0" normalizeH="0" baseline="0" noProof="1">
                <a:ln>
                  <a:noFill/>
                </a:ln>
                <a:solidFill>
                  <a:srgbClr val="FFFFFF"/>
                </a:solidFill>
                <a:effectLst>
                  <a:outerShdw blurRad="38100" dist="12700" dir="5400000" rotWithShape="0">
                    <a:srgbClr val="000000">
                      <a:alpha val="50000"/>
                    </a:srgbClr>
                  </a:outerShdw>
                </a:effectLst>
                <a:uLnTx/>
                <a:uFillTx/>
                <a:latin typeface="Calibri" panose="020F0502020204030204"/>
                <a:ea typeface="+mn-ea"/>
                <a:cs typeface="+mn-cs"/>
                <a:sym typeface="Gill Sans"/>
              </a:endParaRPr>
            </a:p>
          </p:txBody>
        </p:sp>
        <p:sp>
          <p:nvSpPr>
            <p:cNvPr id="7" name="Circle">
              <a:extLst>
                <a:ext uri="{FF2B5EF4-FFF2-40B4-BE49-F238E27FC236}">
                  <a16:creationId xmlns:a16="http://schemas.microsoft.com/office/drawing/2014/main" id="{F4CA86D0-7637-7345-9E83-405EDC32C9EF}"/>
                </a:ext>
              </a:extLst>
            </p:cNvPr>
            <p:cNvSpPr/>
            <p:nvPr/>
          </p:nvSpPr>
          <p:spPr>
            <a:xfrm>
              <a:off x="1575357" y="2914374"/>
              <a:ext cx="805870" cy="805870"/>
            </a:xfrm>
            <a:prstGeom prst="ellipse">
              <a:avLst/>
            </a:prstGeom>
            <a:solidFill>
              <a:srgbClr val="FFFFFF"/>
            </a:solidFill>
            <a:ln w="12700">
              <a:miter lim="400000"/>
            </a:ln>
          </p:spPr>
          <p:txBody>
            <a:bodyPr lIns="28575" tIns="28575" rIns="28575" bIns="28575" anchor="ct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1pPr>
              <a:lvl2pPr marL="0" marR="0" indent="3429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2pPr>
              <a:lvl3pPr marL="0" marR="0" indent="6858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3pPr>
              <a:lvl4pPr marL="0" marR="0" indent="10287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4pPr>
              <a:lvl5pPr marL="0" marR="0" indent="13716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5pPr>
              <a:lvl6pPr marL="0" marR="0" indent="17145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6pPr>
              <a:lvl7pPr marL="0" marR="0" indent="20574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7pPr>
              <a:lvl8pPr marL="0" marR="0" indent="24003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8pPr>
              <a:lvl9pPr marL="0" marR="0" indent="27432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9pPr>
            </a:lstStyle>
            <a:p>
              <a:pPr marL="0" marR="0" lvl="0" indent="0" algn="ctr" defTabSz="457200" rtl="0" eaLnBrk="1" fontAlgn="auto" latinLnBrk="0" hangingPunct="0">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lang="en-US" sz="2250" b="0" i="0" u="none" strike="noStrike" kern="0" cap="none" spc="0" normalizeH="0" baseline="0" noProof="1">
                <a:ln>
                  <a:noFill/>
                </a:ln>
                <a:solidFill>
                  <a:srgbClr val="FFFFFF"/>
                </a:solidFill>
                <a:effectLst>
                  <a:outerShdw blurRad="38100" dist="12700" dir="5400000" rotWithShape="0">
                    <a:srgbClr val="000000">
                      <a:alpha val="50000"/>
                    </a:srgbClr>
                  </a:outerShdw>
                </a:effectLst>
                <a:uLnTx/>
                <a:uFillTx/>
                <a:latin typeface="Calibri" panose="020F0502020204030204"/>
                <a:ea typeface="+mn-ea"/>
                <a:cs typeface="+mn-cs"/>
                <a:sym typeface="Gill Sans"/>
              </a:endParaRPr>
            </a:p>
          </p:txBody>
        </p:sp>
        <p:sp>
          <p:nvSpPr>
            <p:cNvPr id="8" name="Circle">
              <a:extLst>
                <a:ext uri="{FF2B5EF4-FFF2-40B4-BE49-F238E27FC236}">
                  <a16:creationId xmlns:a16="http://schemas.microsoft.com/office/drawing/2014/main" id="{3BB0A65E-FF78-9C4E-B709-2DC79D6C9E0A}"/>
                </a:ext>
              </a:extLst>
            </p:cNvPr>
            <p:cNvSpPr/>
            <p:nvPr/>
          </p:nvSpPr>
          <p:spPr>
            <a:xfrm>
              <a:off x="1575357" y="3889671"/>
              <a:ext cx="805870" cy="805870"/>
            </a:xfrm>
            <a:prstGeom prst="ellipse">
              <a:avLst/>
            </a:prstGeom>
            <a:solidFill>
              <a:srgbClr val="FFFFFF"/>
            </a:solidFill>
            <a:ln w="12700">
              <a:miter lim="400000"/>
            </a:ln>
          </p:spPr>
          <p:txBody>
            <a:bodyPr lIns="28575" tIns="28575" rIns="28575" bIns="28575" anchor="ct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1pPr>
              <a:lvl2pPr marL="0" marR="0" indent="3429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2pPr>
              <a:lvl3pPr marL="0" marR="0" indent="6858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3pPr>
              <a:lvl4pPr marL="0" marR="0" indent="10287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4pPr>
              <a:lvl5pPr marL="0" marR="0" indent="13716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5pPr>
              <a:lvl6pPr marL="0" marR="0" indent="17145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6pPr>
              <a:lvl7pPr marL="0" marR="0" indent="20574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7pPr>
              <a:lvl8pPr marL="0" marR="0" indent="24003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8pPr>
              <a:lvl9pPr marL="0" marR="0" indent="27432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9pPr>
            </a:lstStyle>
            <a:p>
              <a:pPr marL="0" marR="0" lvl="0" indent="0" algn="ctr" defTabSz="457200" rtl="0" eaLnBrk="1" fontAlgn="auto" latinLnBrk="0" hangingPunct="0">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lang="en-US" sz="2250" b="0" i="0" u="none" strike="noStrike" kern="0" cap="none" spc="0" normalizeH="0" baseline="0" noProof="1">
                <a:ln>
                  <a:noFill/>
                </a:ln>
                <a:solidFill>
                  <a:srgbClr val="FFFFFF"/>
                </a:solidFill>
                <a:effectLst>
                  <a:outerShdw blurRad="38100" dist="12700" dir="5400000" rotWithShape="0">
                    <a:srgbClr val="000000">
                      <a:alpha val="50000"/>
                    </a:srgbClr>
                  </a:outerShdw>
                </a:effectLst>
                <a:uLnTx/>
                <a:uFillTx/>
                <a:latin typeface="Calibri" panose="020F0502020204030204"/>
                <a:ea typeface="+mn-ea"/>
                <a:cs typeface="+mn-cs"/>
                <a:sym typeface="Gill Sans"/>
              </a:endParaRPr>
            </a:p>
          </p:txBody>
        </p:sp>
        <p:sp>
          <p:nvSpPr>
            <p:cNvPr id="9" name="Shape">
              <a:extLst>
                <a:ext uri="{FF2B5EF4-FFF2-40B4-BE49-F238E27FC236}">
                  <a16:creationId xmlns:a16="http://schemas.microsoft.com/office/drawing/2014/main" id="{F69190AC-DFBA-3B4B-A807-C8A56A762CB8}"/>
                </a:ext>
              </a:extLst>
            </p:cNvPr>
            <p:cNvSpPr/>
            <p:nvPr/>
          </p:nvSpPr>
          <p:spPr>
            <a:xfrm>
              <a:off x="1620603" y="1989350"/>
              <a:ext cx="713925" cy="713940"/>
            </a:xfrm>
            <a:custGeom>
              <a:avLst/>
              <a:gdLst/>
              <a:ahLst/>
              <a:cxnLst>
                <a:cxn ang="0">
                  <a:pos x="wd2" y="hd2"/>
                </a:cxn>
                <a:cxn ang="5400000">
                  <a:pos x="wd2" y="hd2"/>
                </a:cxn>
                <a:cxn ang="10800000">
                  <a:pos x="wd2" y="hd2"/>
                </a:cxn>
                <a:cxn ang="16200000">
                  <a:pos x="wd2" y="hd2"/>
                </a:cxn>
              </a:cxnLst>
              <a:rect l="0" t="0" r="r" b="b"/>
              <a:pathLst>
                <a:path w="20390" h="19875" extrusionOk="0">
                  <a:moveTo>
                    <a:pt x="19847" y="13222"/>
                  </a:moveTo>
                  <a:cubicBezTo>
                    <a:pt x="18871" y="16173"/>
                    <a:pt x="16446" y="18486"/>
                    <a:pt x="13405" y="19396"/>
                  </a:cubicBezTo>
                  <a:cubicBezTo>
                    <a:pt x="9678" y="20511"/>
                    <a:pt x="6114" y="19596"/>
                    <a:pt x="3601" y="17517"/>
                  </a:cubicBezTo>
                  <a:cubicBezTo>
                    <a:pt x="3461" y="17401"/>
                    <a:pt x="3326" y="17282"/>
                    <a:pt x="3192" y="17159"/>
                  </a:cubicBezTo>
                  <a:cubicBezTo>
                    <a:pt x="499" y="14681"/>
                    <a:pt x="-805" y="10784"/>
                    <a:pt x="526" y="6696"/>
                  </a:cubicBezTo>
                  <a:cubicBezTo>
                    <a:pt x="1469" y="3797"/>
                    <a:pt x="3807" y="1487"/>
                    <a:pt x="6773" y="543"/>
                  </a:cubicBezTo>
                  <a:cubicBezTo>
                    <a:pt x="11900" y="-1089"/>
                    <a:pt x="16743" y="1125"/>
                    <a:pt x="19022" y="4967"/>
                  </a:cubicBezTo>
                  <a:cubicBezTo>
                    <a:pt x="19091" y="5084"/>
                    <a:pt x="19160" y="5203"/>
                    <a:pt x="19223" y="5324"/>
                  </a:cubicBezTo>
                  <a:cubicBezTo>
                    <a:pt x="20445" y="7581"/>
                    <a:pt x="20795" y="10360"/>
                    <a:pt x="19847" y="13222"/>
                  </a:cubicBezTo>
                  <a:close/>
                </a:path>
              </a:pathLst>
            </a:custGeom>
            <a:solidFill>
              <a:srgbClr val="353535"/>
            </a:solidFill>
            <a:ln w="12700">
              <a:miter lim="400000"/>
            </a:ln>
          </p:spPr>
          <p:txBody>
            <a:bodyPr lIns="28575" tIns="28575" rIns="28575" bIns="28575" anchor="ct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1pPr>
              <a:lvl2pPr marL="0" marR="0" indent="3429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2pPr>
              <a:lvl3pPr marL="0" marR="0" indent="6858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3pPr>
              <a:lvl4pPr marL="0" marR="0" indent="10287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4pPr>
              <a:lvl5pPr marL="0" marR="0" indent="13716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5pPr>
              <a:lvl6pPr marL="0" marR="0" indent="17145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6pPr>
              <a:lvl7pPr marL="0" marR="0" indent="20574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7pPr>
              <a:lvl8pPr marL="0" marR="0" indent="24003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8pPr>
              <a:lvl9pPr marL="0" marR="0" indent="27432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9pPr>
            </a:lstStyle>
            <a:p>
              <a:pPr marL="0" marR="0" lvl="0" indent="0" algn="ctr" defTabSz="457200" rtl="0" eaLnBrk="1" fontAlgn="auto" latinLnBrk="0" hangingPunct="0">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lang="en-US" sz="2250" b="0" i="0" u="none" strike="noStrike" kern="0" cap="none" spc="0" normalizeH="0" baseline="0" noProof="1">
                <a:ln>
                  <a:noFill/>
                </a:ln>
                <a:solidFill>
                  <a:srgbClr val="FFFFFF"/>
                </a:solidFill>
                <a:effectLst>
                  <a:outerShdw blurRad="38100" dist="12700" dir="5400000" rotWithShape="0">
                    <a:srgbClr val="000000">
                      <a:alpha val="50000"/>
                    </a:srgbClr>
                  </a:outerShdw>
                </a:effectLst>
                <a:uLnTx/>
                <a:uFillTx/>
                <a:latin typeface="Calibri" panose="020F0502020204030204"/>
                <a:ea typeface="+mn-ea"/>
                <a:cs typeface="+mn-cs"/>
                <a:sym typeface="Gill Sans"/>
              </a:endParaRPr>
            </a:p>
          </p:txBody>
        </p:sp>
        <p:sp>
          <p:nvSpPr>
            <p:cNvPr id="10" name="Shape">
              <a:extLst>
                <a:ext uri="{FF2B5EF4-FFF2-40B4-BE49-F238E27FC236}">
                  <a16:creationId xmlns:a16="http://schemas.microsoft.com/office/drawing/2014/main" id="{C179E70B-FA4D-3A45-943D-7E933D4E491B}"/>
                </a:ext>
              </a:extLst>
            </p:cNvPr>
            <p:cNvSpPr/>
            <p:nvPr/>
          </p:nvSpPr>
          <p:spPr>
            <a:xfrm>
              <a:off x="1706067" y="2094923"/>
              <a:ext cx="628464" cy="607399"/>
            </a:xfrm>
            <a:custGeom>
              <a:avLst/>
              <a:gdLst/>
              <a:ahLst/>
              <a:cxnLst>
                <a:cxn ang="0">
                  <a:pos x="wd2" y="hd2"/>
                </a:cxn>
                <a:cxn ang="5400000">
                  <a:pos x="wd2" y="hd2"/>
                </a:cxn>
                <a:cxn ang="10800000">
                  <a:pos x="wd2" y="hd2"/>
                </a:cxn>
                <a:cxn ang="16200000">
                  <a:pos x="wd2" y="hd2"/>
                </a:cxn>
              </a:cxnLst>
              <a:rect l="0" t="0" r="r" b="b"/>
              <a:pathLst>
                <a:path w="21600" h="21600" extrusionOk="0">
                  <a:moveTo>
                    <a:pt x="21600" y="8907"/>
                  </a:moveTo>
                  <a:cubicBezTo>
                    <a:pt x="21600" y="15917"/>
                    <a:pt x="16107" y="21600"/>
                    <a:pt x="9332" y="21600"/>
                  </a:cubicBezTo>
                  <a:cubicBezTo>
                    <a:pt x="6307" y="21600"/>
                    <a:pt x="3537" y="20465"/>
                    <a:pt x="1400" y="18588"/>
                  </a:cubicBezTo>
                  <a:cubicBezTo>
                    <a:pt x="503" y="16827"/>
                    <a:pt x="0" y="14823"/>
                    <a:pt x="0" y="12693"/>
                  </a:cubicBezTo>
                  <a:cubicBezTo>
                    <a:pt x="0" y="5683"/>
                    <a:pt x="5493" y="0"/>
                    <a:pt x="12268" y="0"/>
                  </a:cubicBezTo>
                  <a:cubicBezTo>
                    <a:pt x="15292" y="0"/>
                    <a:pt x="18061" y="1132"/>
                    <a:pt x="20199" y="3012"/>
                  </a:cubicBezTo>
                  <a:cubicBezTo>
                    <a:pt x="21094" y="4772"/>
                    <a:pt x="21600" y="6779"/>
                    <a:pt x="21600" y="8907"/>
                  </a:cubicBezTo>
                  <a:close/>
                </a:path>
              </a:pathLst>
            </a:custGeom>
            <a:solidFill>
              <a:srgbClr val="4B4B4B"/>
            </a:solidFill>
            <a:ln w="12700">
              <a:miter lim="400000"/>
            </a:ln>
          </p:spPr>
          <p:txBody>
            <a:bodyPr lIns="28575" tIns="28575" rIns="28575" bIns="28575" anchor="ct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1pPr>
              <a:lvl2pPr marL="0" marR="0" indent="3429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2pPr>
              <a:lvl3pPr marL="0" marR="0" indent="6858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3pPr>
              <a:lvl4pPr marL="0" marR="0" indent="10287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4pPr>
              <a:lvl5pPr marL="0" marR="0" indent="13716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5pPr>
              <a:lvl6pPr marL="0" marR="0" indent="17145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6pPr>
              <a:lvl7pPr marL="0" marR="0" indent="20574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7pPr>
              <a:lvl8pPr marL="0" marR="0" indent="24003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8pPr>
              <a:lvl9pPr marL="0" marR="0" indent="27432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9pPr>
            </a:lstStyle>
            <a:p>
              <a:pPr marL="0" marR="0" lvl="0" indent="0" algn="ctr" defTabSz="457200" rtl="0" eaLnBrk="1" fontAlgn="auto" latinLnBrk="0" hangingPunct="0">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lang="en-US" sz="2250" b="0" i="0" u="none" strike="noStrike" kern="0" cap="none" spc="0" normalizeH="0" baseline="0" noProof="1">
                <a:ln>
                  <a:noFill/>
                </a:ln>
                <a:solidFill>
                  <a:srgbClr val="FFFFFF"/>
                </a:solidFill>
                <a:effectLst>
                  <a:outerShdw blurRad="38100" dist="12700" dir="5400000" rotWithShape="0">
                    <a:srgbClr val="000000">
                      <a:alpha val="50000"/>
                    </a:srgbClr>
                  </a:outerShdw>
                </a:effectLst>
                <a:uLnTx/>
                <a:uFillTx/>
                <a:latin typeface="Calibri" panose="020F0502020204030204"/>
                <a:ea typeface="+mn-ea"/>
                <a:cs typeface="+mn-cs"/>
                <a:sym typeface="Gill Sans"/>
              </a:endParaRPr>
            </a:p>
          </p:txBody>
        </p:sp>
        <p:sp>
          <p:nvSpPr>
            <p:cNvPr id="11" name="Shape">
              <a:extLst>
                <a:ext uri="{FF2B5EF4-FFF2-40B4-BE49-F238E27FC236}">
                  <a16:creationId xmlns:a16="http://schemas.microsoft.com/office/drawing/2014/main" id="{91898313-5BE9-AE42-9CEC-A64ECAE5E748}"/>
                </a:ext>
              </a:extLst>
            </p:cNvPr>
            <p:cNvSpPr/>
            <p:nvPr/>
          </p:nvSpPr>
          <p:spPr>
            <a:xfrm>
              <a:off x="1620603" y="2964647"/>
              <a:ext cx="713877" cy="713928"/>
            </a:xfrm>
            <a:custGeom>
              <a:avLst/>
              <a:gdLst/>
              <a:ahLst/>
              <a:cxnLst>
                <a:cxn ang="0">
                  <a:pos x="wd2" y="hd2"/>
                </a:cxn>
                <a:cxn ang="5400000">
                  <a:pos x="wd2" y="hd2"/>
                </a:cxn>
                <a:cxn ang="10800000">
                  <a:pos x="wd2" y="hd2"/>
                </a:cxn>
                <a:cxn ang="16200000">
                  <a:pos x="wd2" y="hd2"/>
                </a:cxn>
              </a:cxnLst>
              <a:rect l="0" t="0" r="r" b="b"/>
              <a:pathLst>
                <a:path w="21600" h="21600" extrusionOk="0">
                  <a:moveTo>
                    <a:pt x="21600" y="10801"/>
                  </a:moveTo>
                  <a:cubicBezTo>
                    <a:pt x="21600" y="16765"/>
                    <a:pt x="16764" y="21600"/>
                    <a:pt x="10800" y="21600"/>
                  </a:cubicBezTo>
                  <a:cubicBezTo>
                    <a:pt x="8137" y="21600"/>
                    <a:pt x="5698" y="20634"/>
                    <a:pt x="3817" y="19037"/>
                  </a:cubicBezTo>
                  <a:cubicBezTo>
                    <a:pt x="3667" y="18911"/>
                    <a:pt x="3524" y="18782"/>
                    <a:pt x="3383" y="18648"/>
                  </a:cubicBezTo>
                  <a:cubicBezTo>
                    <a:pt x="1299" y="16681"/>
                    <a:pt x="0" y="13891"/>
                    <a:pt x="0" y="10799"/>
                  </a:cubicBezTo>
                  <a:cubicBezTo>
                    <a:pt x="0" y="4835"/>
                    <a:pt x="4836" y="0"/>
                    <a:pt x="10800" y="0"/>
                  </a:cubicBezTo>
                  <a:cubicBezTo>
                    <a:pt x="14798" y="0"/>
                    <a:pt x="18285" y="2170"/>
                    <a:pt x="20153" y="5398"/>
                  </a:cubicBezTo>
                  <a:cubicBezTo>
                    <a:pt x="20226" y="5526"/>
                    <a:pt x="20299" y="5655"/>
                    <a:pt x="20366" y="5786"/>
                  </a:cubicBezTo>
                  <a:cubicBezTo>
                    <a:pt x="21154" y="7283"/>
                    <a:pt x="21600" y="8991"/>
                    <a:pt x="21600" y="10801"/>
                  </a:cubicBezTo>
                  <a:close/>
                </a:path>
              </a:pathLst>
            </a:custGeom>
            <a:solidFill>
              <a:srgbClr val="353535"/>
            </a:solidFill>
            <a:ln w="12700">
              <a:miter lim="400000"/>
            </a:ln>
          </p:spPr>
          <p:txBody>
            <a:bodyPr lIns="28575" tIns="28575" rIns="28575" bIns="28575" anchor="ct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1pPr>
              <a:lvl2pPr marL="0" marR="0" indent="3429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2pPr>
              <a:lvl3pPr marL="0" marR="0" indent="6858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3pPr>
              <a:lvl4pPr marL="0" marR="0" indent="10287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4pPr>
              <a:lvl5pPr marL="0" marR="0" indent="13716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5pPr>
              <a:lvl6pPr marL="0" marR="0" indent="17145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6pPr>
              <a:lvl7pPr marL="0" marR="0" indent="20574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7pPr>
              <a:lvl8pPr marL="0" marR="0" indent="24003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8pPr>
              <a:lvl9pPr marL="0" marR="0" indent="27432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9pPr>
            </a:lstStyle>
            <a:p>
              <a:pPr marL="0" marR="0" lvl="0" indent="0" algn="ctr" defTabSz="457200" rtl="0" eaLnBrk="1" fontAlgn="auto" latinLnBrk="0" hangingPunct="0">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lang="en-US" sz="2250" b="0" i="0" u="none" strike="noStrike" kern="0" cap="none" spc="0" normalizeH="0" baseline="0" noProof="1">
                <a:ln>
                  <a:noFill/>
                </a:ln>
                <a:solidFill>
                  <a:srgbClr val="FFFFFF"/>
                </a:solidFill>
                <a:effectLst>
                  <a:outerShdw blurRad="38100" dist="12700" dir="5400000" rotWithShape="0">
                    <a:srgbClr val="000000">
                      <a:alpha val="50000"/>
                    </a:srgbClr>
                  </a:outerShdw>
                </a:effectLst>
                <a:uLnTx/>
                <a:uFillTx/>
                <a:latin typeface="Calibri" panose="020F0502020204030204"/>
                <a:ea typeface="+mn-ea"/>
                <a:cs typeface="+mn-cs"/>
                <a:sym typeface="Gill Sans"/>
              </a:endParaRPr>
            </a:p>
          </p:txBody>
        </p:sp>
        <p:sp>
          <p:nvSpPr>
            <p:cNvPr id="12" name="Shape">
              <a:extLst>
                <a:ext uri="{FF2B5EF4-FFF2-40B4-BE49-F238E27FC236}">
                  <a16:creationId xmlns:a16="http://schemas.microsoft.com/office/drawing/2014/main" id="{4F4C55F0-BEC7-A14A-911D-683853203699}"/>
                </a:ext>
              </a:extLst>
            </p:cNvPr>
            <p:cNvSpPr/>
            <p:nvPr/>
          </p:nvSpPr>
          <p:spPr>
            <a:xfrm>
              <a:off x="1706067" y="3070220"/>
              <a:ext cx="628464" cy="607399"/>
            </a:xfrm>
            <a:custGeom>
              <a:avLst/>
              <a:gdLst/>
              <a:ahLst/>
              <a:cxnLst>
                <a:cxn ang="0">
                  <a:pos x="wd2" y="hd2"/>
                </a:cxn>
                <a:cxn ang="5400000">
                  <a:pos x="wd2" y="hd2"/>
                </a:cxn>
                <a:cxn ang="10800000">
                  <a:pos x="wd2" y="hd2"/>
                </a:cxn>
                <a:cxn ang="16200000">
                  <a:pos x="wd2" y="hd2"/>
                </a:cxn>
              </a:cxnLst>
              <a:rect l="0" t="0" r="r" b="b"/>
              <a:pathLst>
                <a:path w="21600" h="21600" extrusionOk="0">
                  <a:moveTo>
                    <a:pt x="21600" y="8907"/>
                  </a:moveTo>
                  <a:cubicBezTo>
                    <a:pt x="21600" y="15917"/>
                    <a:pt x="16107" y="21600"/>
                    <a:pt x="9332" y="21600"/>
                  </a:cubicBezTo>
                  <a:cubicBezTo>
                    <a:pt x="6307" y="21600"/>
                    <a:pt x="3537" y="20465"/>
                    <a:pt x="1400" y="18588"/>
                  </a:cubicBezTo>
                  <a:cubicBezTo>
                    <a:pt x="503" y="16827"/>
                    <a:pt x="0" y="14823"/>
                    <a:pt x="0" y="12693"/>
                  </a:cubicBezTo>
                  <a:cubicBezTo>
                    <a:pt x="0" y="5683"/>
                    <a:pt x="5493" y="0"/>
                    <a:pt x="12268" y="0"/>
                  </a:cubicBezTo>
                  <a:cubicBezTo>
                    <a:pt x="15292" y="0"/>
                    <a:pt x="18061" y="1132"/>
                    <a:pt x="20199" y="3012"/>
                  </a:cubicBezTo>
                  <a:cubicBezTo>
                    <a:pt x="21094" y="4772"/>
                    <a:pt x="21600" y="6779"/>
                    <a:pt x="21600" y="8907"/>
                  </a:cubicBezTo>
                  <a:close/>
                </a:path>
              </a:pathLst>
            </a:custGeom>
            <a:solidFill>
              <a:srgbClr val="4B4B4B"/>
            </a:solidFill>
            <a:ln w="12700">
              <a:miter lim="400000"/>
            </a:ln>
          </p:spPr>
          <p:txBody>
            <a:bodyPr lIns="28575" tIns="28575" rIns="28575" bIns="28575" anchor="ct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1pPr>
              <a:lvl2pPr marL="0" marR="0" indent="3429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2pPr>
              <a:lvl3pPr marL="0" marR="0" indent="6858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3pPr>
              <a:lvl4pPr marL="0" marR="0" indent="10287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4pPr>
              <a:lvl5pPr marL="0" marR="0" indent="13716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5pPr>
              <a:lvl6pPr marL="0" marR="0" indent="17145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6pPr>
              <a:lvl7pPr marL="0" marR="0" indent="20574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7pPr>
              <a:lvl8pPr marL="0" marR="0" indent="24003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8pPr>
              <a:lvl9pPr marL="0" marR="0" indent="27432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9pPr>
            </a:lstStyle>
            <a:p>
              <a:pPr marL="0" marR="0" lvl="0" indent="0" algn="ctr" defTabSz="457200" rtl="0" eaLnBrk="1" fontAlgn="auto" latinLnBrk="0" hangingPunct="0">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lang="en-US" sz="2250" b="0" i="0" u="none" strike="noStrike" kern="0" cap="none" spc="0" normalizeH="0" baseline="0" noProof="1">
                <a:ln>
                  <a:noFill/>
                </a:ln>
                <a:solidFill>
                  <a:srgbClr val="FFFFFF"/>
                </a:solidFill>
                <a:effectLst>
                  <a:outerShdw blurRad="38100" dist="12700" dir="5400000" rotWithShape="0">
                    <a:srgbClr val="000000">
                      <a:alpha val="50000"/>
                    </a:srgbClr>
                  </a:outerShdw>
                </a:effectLst>
                <a:uLnTx/>
                <a:uFillTx/>
                <a:latin typeface="Calibri" panose="020F0502020204030204"/>
                <a:ea typeface="+mn-ea"/>
                <a:cs typeface="+mn-cs"/>
                <a:sym typeface="Gill Sans"/>
              </a:endParaRPr>
            </a:p>
          </p:txBody>
        </p:sp>
        <p:sp>
          <p:nvSpPr>
            <p:cNvPr id="13" name="Shape">
              <a:extLst>
                <a:ext uri="{FF2B5EF4-FFF2-40B4-BE49-F238E27FC236}">
                  <a16:creationId xmlns:a16="http://schemas.microsoft.com/office/drawing/2014/main" id="{15DA3DAE-5565-EF47-BE4B-043497D1BC18}"/>
                </a:ext>
              </a:extLst>
            </p:cNvPr>
            <p:cNvSpPr/>
            <p:nvPr/>
          </p:nvSpPr>
          <p:spPr>
            <a:xfrm>
              <a:off x="1620603" y="3934916"/>
              <a:ext cx="713877" cy="713928"/>
            </a:xfrm>
            <a:custGeom>
              <a:avLst/>
              <a:gdLst/>
              <a:ahLst/>
              <a:cxnLst>
                <a:cxn ang="0">
                  <a:pos x="wd2" y="hd2"/>
                </a:cxn>
                <a:cxn ang="5400000">
                  <a:pos x="wd2" y="hd2"/>
                </a:cxn>
                <a:cxn ang="10800000">
                  <a:pos x="wd2" y="hd2"/>
                </a:cxn>
                <a:cxn ang="16200000">
                  <a:pos x="wd2" y="hd2"/>
                </a:cxn>
              </a:cxnLst>
              <a:rect l="0" t="0" r="r" b="b"/>
              <a:pathLst>
                <a:path w="21600" h="21600" extrusionOk="0">
                  <a:moveTo>
                    <a:pt x="21600" y="10801"/>
                  </a:moveTo>
                  <a:cubicBezTo>
                    <a:pt x="21600" y="16765"/>
                    <a:pt x="16764" y="21600"/>
                    <a:pt x="10800" y="21600"/>
                  </a:cubicBezTo>
                  <a:cubicBezTo>
                    <a:pt x="8137" y="21600"/>
                    <a:pt x="5698" y="20634"/>
                    <a:pt x="3817" y="19037"/>
                  </a:cubicBezTo>
                  <a:cubicBezTo>
                    <a:pt x="3667" y="18911"/>
                    <a:pt x="3524" y="18782"/>
                    <a:pt x="3383" y="18648"/>
                  </a:cubicBezTo>
                  <a:cubicBezTo>
                    <a:pt x="1299" y="16681"/>
                    <a:pt x="0" y="13891"/>
                    <a:pt x="0" y="10799"/>
                  </a:cubicBezTo>
                  <a:cubicBezTo>
                    <a:pt x="0" y="4835"/>
                    <a:pt x="4836" y="0"/>
                    <a:pt x="10800" y="0"/>
                  </a:cubicBezTo>
                  <a:cubicBezTo>
                    <a:pt x="14798" y="0"/>
                    <a:pt x="18285" y="2170"/>
                    <a:pt x="20153" y="5398"/>
                  </a:cubicBezTo>
                  <a:cubicBezTo>
                    <a:pt x="20226" y="5526"/>
                    <a:pt x="20299" y="5655"/>
                    <a:pt x="20366" y="5786"/>
                  </a:cubicBezTo>
                  <a:cubicBezTo>
                    <a:pt x="21154" y="7283"/>
                    <a:pt x="21600" y="8991"/>
                    <a:pt x="21600" y="10801"/>
                  </a:cubicBezTo>
                  <a:close/>
                </a:path>
              </a:pathLst>
            </a:custGeom>
            <a:solidFill>
              <a:srgbClr val="A2B969">
                <a:lumMod val="50000"/>
              </a:srgbClr>
            </a:solidFill>
            <a:ln w="12700">
              <a:miter lim="400000"/>
            </a:ln>
          </p:spPr>
          <p:txBody>
            <a:bodyPr lIns="28575" tIns="28575" rIns="28575" bIns="28575" anchor="ct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1pPr>
              <a:lvl2pPr marL="0" marR="0" indent="3429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2pPr>
              <a:lvl3pPr marL="0" marR="0" indent="6858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3pPr>
              <a:lvl4pPr marL="0" marR="0" indent="10287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4pPr>
              <a:lvl5pPr marL="0" marR="0" indent="13716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5pPr>
              <a:lvl6pPr marL="0" marR="0" indent="17145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6pPr>
              <a:lvl7pPr marL="0" marR="0" indent="20574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7pPr>
              <a:lvl8pPr marL="0" marR="0" indent="24003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8pPr>
              <a:lvl9pPr marL="0" marR="0" indent="27432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9pPr>
            </a:lstStyle>
            <a:p>
              <a:pPr marL="0" marR="0" lvl="0" indent="0" algn="ctr" defTabSz="457200" rtl="0" eaLnBrk="1" fontAlgn="auto" latinLnBrk="0" hangingPunct="0">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lang="en-US" sz="2250" b="0" i="0" u="none" strike="noStrike" kern="0" cap="none" spc="0" normalizeH="0" baseline="0" noProof="1">
                <a:ln>
                  <a:noFill/>
                </a:ln>
                <a:solidFill>
                  <a:srgbClr val="FFFFFF"/>
                </a:solidFill>
                <a:effectLst>
                  <a:outerShdw blurRad="38100" dist="12700" dir="5400000" rotWithShape="0">
                    <a:srgbClr val="000000">
                      <a:alpha val="50000"/>
                    </a:srgbClr>
                  </a:outerShdw>
                </a:effectLst>
                <a:uLnTx/>
                <a:uFillTx/>
                <a:latin typeface="Calibri" panose="020F0502020204030204"/>
                <a:ea typeface="+mn-ea"/>
                <a:cs typeface="+mn-cs"/>
                <a:sym typeface="Gill Sans"/>
              </a:endParaRPr>
            </a:p>
          </p:txBody>
        </p:sp>
        <p:sp>
          <p:nvSpPr>
            <p:cNvPr id="14" name="Shape">
              <a:extLst>
                <a:ext uri="{FF2B5EF4-FFF2-40B4-BE49-F238E27FC236}">
                  <a16:creationId xmlns:a16="http://schemas.microsoft.com/office/drawing/2014/main" id="{390CBA6C-56CE-AB4E-8257-257CF5EA9578}"/>
                </a:ext>
              </a:extLst>
            </p:cNvPr>
            <p:cNvSpPr/>
            <p:nvPr/>
          </p:nvSpPr>
          <p:spPr>
            <a:xfrm>
              <a:off x="1706067" y="4040490"/>
              <a:ext cx="628464" cy="607399"/>
            </a:xfrm>
            <a:custGeom>
              <a:avLst/>
              <a:gdLst/>
              <a:ahLst/>
              <a:cxnLst>
                <a:cxn ang="0">
                  <a:pos x="wd2" y="hd2"/>
                </a:cxn>
                <a:cxn ang="5400000">
                  <a:pos x="wd2" y="hd2"/>
                </a:cxn>
                <a:cxn ang="10800000">
                  <a:pos x="wd2" y="hd2"/>
                </a:cxn>
                <a:cxn ang="16200000">
                  <a:pos x="wd2" y="hd2"/>
                </a:cxn>
              </a:cxnLst>
              <a:rect l="0" t="0" r="r" b="b"/>
              <a:pathLst>
                <a:path w="21600" h="21600" extrusionOk="0">
                  <a:moveTo>
                    <a:pt x="21600" y="8907"/>
                  </a:moveTo>
                  <a:cubicBezTo>
                    <a:pt x="21600" y="15917"/>
                    <a:pt x="16107" y="21600"/>
                    <a:pt x="9332" y="21600"/>
                  </a:cubicBezTo>
                  <a:cubicBezTo>
                    <a:pt x="6307" y="21600"/>
                    <a:pt x="3537" y="20465"/>
                    <a:pt x="1400" y="18588"/>
                  </a:cubicBezTo>
                  <a:cubicBezTo>
                    <a:pt x="503" y="16827"/>
                    <a:pt x="0" y="14823"/>
                    <a:pt x="0" y="12693"/>
                  </a:cubicBezTo>
                  <a:cubicBezTo>
                    <a:pt x="0" y="5683"/>
                    <a:pt x="5493" y="0"/>
                    <a:pt x="12268" y="0"/>
                  </a:cubicBezTo>
                  <a:cubicBezTo>
                    <a:pt x="15292" y="0"/>
                    <a:pt x="18061" y="1132"/>
                    <a:pt x="20199" y="3012"/>
                  </a:cubicBezTo>
                  <a:cubicBezTo>
                    <a:pt x="21094" y="4772"/>
                    <a:pt x="21600" y="6779"/>
                    <a:pt x="21600" y="8907"/>
                  </a:cubicBezTo>
                  <a:close/>
                </a:path>
              </a:pathLst>
            </a:custGeom>
            <a:solidFill>
              <a:srgbClr val="A2B969"/>
            </a:solidFill>
            <a:ln w="12700">
              <a:miter lim="400000"/>
            </a:ln>
          </p:spPr>
          <p:txBody>
            <a:bodyPr lIns="28575" tIns="28575" rIns="28575" bIns="28575" anchor="ct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1pPr>
              <a:lvl2pPr marL="0" marR="0" indent="3429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2pPr>
              <a:lvl3pPr marL="0" marR="0" indent="6858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3pPr>
              <a:lvl4pPr marL="0" marR="0" indent="10287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4pPr>
              <a:lvl5pPr marL="0" marR="0" indent="13716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5pPr>
              <a:lvl6pPr marL="0" marR="0" indent="17145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6pPr>
              <a:lvl7pPr marL="0" marR="0" indent="20574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7pPr>
              <a:lvl8pPr marL="0" marR="0" indent="24003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8pPr>
              <a:lvl9pPr marL="0" marR="0" indent="27432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9pPr>
            </a:lstStyle>
            <a:p>
              <a:pPr marL="0" marR="0" lvl="0" indent="0" algn="ctr" defTabSz="457200" rtl="0" eaLnBrk="1" fontAlgn="auto" latinLnBrk="0" hangingPunct="0">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lang="en-US" sz="2250" b="0" i="0" u="none" strike="noStrike" kern="0" cap="none" spc="0" normalizeH="0" baseline="0" noProof="1">
                <a:ln>
                  <a:noFill/>
                </a:ln>
                <a:solidFill>
                  <a:srgbClr val="FFFFFF"/>
                </a:solidFill>
                <a:effectLst>
                  <a:outerShdw blurRad="38100" dist="12700" dir="5400000" rotWithShape="0">
                    <a:srgbClr val="000000">
                      <a:alpha val="50000"/>
                    </a:srgbClr>
                  </a:outerShdw>
                </a:effectLst>
                <a:uLnTx/>
                <a:uFillTx/>
                <a:latin typeface="Calibri" panose="020F0502020204030204"/>
                <a:ea typeface="+mn-ea"/>
                <a:cs typeface="+mn-cs"/>
                <a:sym typeface="Gill Sans"/>
              </a:endParaRPr>
            </a:p>
          </p:txBody>
        </p:sp>
        <p:sp>
          <p:nvSpPr>
            <p:cNvPr id="15" name="Shape">
              <a:extLst>
                <a:ext uri="{FF2B5EF4-FFF2-40B4-BE49-F238E27FC236}">
                  <a16:creationId xmlns:a16="http://schemas.microsoft.com/office/drawing/2014/main" id="{E112A275-194D-1449-8061-278B8D606F99}"/>
                </a:ext>
              </a:extLst>
            </p:cNvPr>
            <p:cNvSpPr/>
            <p:nvPr/>
          </p:nvSpPr>
          <p:spPr>
            <a:xfrm>
              <a:off x="2686391" y="2004432"/>
              <a:ext cx="306066" cy="688489"/>
            </a:xfrm>
            <a:custGeom>
              <a:avLst/>
              <a:gdLst/>
              <a:ahLst/>
              <a:cxnLst>
                <a:cxn ang="0">
                  <a:pos x="wd2" y="hd2"/>
                </a:cxn>
                <a:cxn ang="5400000">
                  <a:pos x="wd2" y="hd2"/>
                </a:cxn>
                <a:cxn ang="10800000">
                  <a:pos x="wd2" y="hd2"/>
                </a:cxn>
                <a:cxn ang="16200000">
                  <a:pos x="wd2" y="hd2"/>
                </a:cxn>
              </a:cxnLst>
              <a:rect l="0" t="0" r="r" b="b"/>
              <a:pathLst>
                <a:path w="20284" h="21600" extrusionOk="0">
                  <a:moveTo>
                    <a:pt x="19931" y="5591"/>
                  </a:moveTo>
                  <a:lnTo>
                    <a:pt x="12321" y="18392"/>
                  </a:lnTo>
                  <a:cubicBezTo>
                    <a:pt x="11191" y="20289"/>
                    <a:pt x="7537" y="21600"/>
                    <a:pt x="3375" y="21600"/>
                  </a:cubicBezTo>
                  <a:lnTo>
                    <a:pt x="0" y="21600"/>
                  </a:lnTo>
                  <a:lnTo>
                    <a:pt x="0" y="0"/>
                  </a:lnTo>
                  <a:lnTo>
                    <a:pt x="10988" y="0"/>
                  </a:lnTo>
                  <a:cubicBezTo>
                    <a:pt x="17145" y="0"/>
                    <a:pt x="21600" y="2785"/>
                    <a:pt x="19931" y="5591"/>
                  </a:cubicBezTo>
                  <a:close/>
                </a:path>
              </a:pathLst>
            </a:custGeom>
            <a:solidFill>
              <a:srgbClr val="4B4B4B"/>
            </a:solidFill>
            <a:ln w="12700">
              <a:miter lim="400000"/>
            </a:ln>
          </p:spPr>
          <p:txBody>
            <a:bodyPr lIns="28575" tIns="28575" rIns="28575" bIns="28575" anchor="ct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1pPr>
              <a:lvl2pPr marL="0" marR="0" indent="3429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2pPr>
              <a:lvl3pPr marL="0" marR="0" indent="6858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3pPr>
              <a:lvl4pPr marL="0" marR="0" indent="10287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4pPr>
              <a:lvl5pPr marL="0" marR="0" indent="13716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5pPr>
              <a:lvl6pPr marL="0" marR="0" indent="17145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6pPr>
              <a:lvl7pPr marL="0" marR="0" indent="20574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7pPr>
              <a:lvl8pPr marL="0" marR="0" indent="24003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8pPr>
              <a:lvl9pPr marL="0" marR="0" indent="27432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9pPr>
            </a:lstStyle>
            <a:p>
              <a:pPr marL="0" marR="0" lvl="0" indent="0" algn="ctr" defTabSz="457200" rtl="0" eaLnBrk="1" fontAlgn="auto" latinLnBrk="0" hangingPunct="0">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lang="en-US" sz="2250" b="0" i="0" u="none" strike="noStrike" kern="0" cap="none" spc="0" normalizeH="0" baseline="0" noProof="1">
                <a:ln>
                  <a:noFill/>
                </a:ln>
                <a:solidFill>
                  <a:srgbClr val="FFFFFF"/>
                </a:solidFill>
                <a:effectLst>
                  <a:outerShdw blurRad="38100" dist="12700" dir="5400000" rotWithShape="0">
                    <a:srgbClr val="000000">
                      <a:alpha val="50000"/>
                    </a:srgbClr>
                  </a:outerShdw>
                </a:effectLst>
                <a:uLnTx/>
                <a:uFillTx/>
                <a:latin typeface="Calibri" panose="020F0502020204030204"/>
                <a:ea typeface="+mn-ea"/>
                <a:cs typeface="+mn-cs"/>
                <a:sym typeface="Gill Sans"/>
              </a:endParaRPr>
            </a:p>
          </p:txBody>
        </p:sp>
        <p:sp>
          <p:nvSpPr>
            <p:cNvPr id="16" name="Shape">
              <a:extLst>
                <a:ext uri="{FF2B5EF4-FFF2-40B4-BE49-F238E27FC236}">
                  <a16:creationId xmlns:a16="http://schemas.microsoft.com/office/drawing/2014/main" id="{2F60A9A5-1281-BE4E-B484-C6DDE0684264}"/>
                </a:ext>
              </a:extLst>
            </p:cNvPr>
            <p:cNvSpPr/>
            <p:nvPr/>
          </p:nvSpPr>
          <p:spPr>
            <a:xfrm>
              <a:off x="2686391" y="2974702"/>
              <a:ext cx="306066" cy="688489"/>
            </a:xfrm>
            <a:custGeom>
              <a:avLst/>
              <a:gdLst/>
              <a:ahLst/>
              <a:cxnLst>
                <a:cxn ang="0">
                  <a:pos x="wd2" y="hd2"/>
                </a:cxn>
                <a:cxn ang="5400000">
                  <a:pos x="wd2" y="hd2"/>
                </a:cxn>
                <a:cxn ang="10800000">
                  <a:pos x="wd2" y="hd2"/>
                </a:cxn>
                <a:cxn ang="16200000">
                  <a:pos x="wd2" y="hd2"/>
                </a:cxn>
              </a:cxnLst>
              <a:rect l="0" t="0" r="r" b="b"/>
              <a:pathLst>
                <a:path w="20284" h="21600" extrusionOk="0">
                  <a:moveTo>
                    <a:pt x="19931" y="5591"/>
                  </a:moveTo>
                  <a:lnTo>
                    <a:pt x="12321" y="18392"/>
                  </a:lnTo>
                  <a:cubicBezTo>
                    <a:pt x="11191" y="20289"/>
                    <a:pt x="7537" y="21600"/>
                    <a:pt x="3375" y="21600"/>
                  </a:cubicBezTo>
                  <a:lnTo>
                    <a:pt x="0" y="21600"/>
                  </a:lnTo>
                  <a:lnTo>
                    <a:pt x="0" y="0"/>
                  </a:lnTo>
                  <a:lnTo>
                    <a:pt x="10988" y="0"/>
                  </a:lnTo>
                  <a:cubicBezTo>
                    <a:pt x="17145" y="0"/>
                    <a:pt x="21600" y="2785"/>
                    <a:pt x="19931" y="5591"/>
                  </a:cubicBezTo>
                  <a:close/>
                </a:path>
              </a:pathLst>
            </a:custGeom>
            <a:solidFill>
              <a:srgbClr val="4B4B4B"/>
            </a:solidFill>
            <a:ln w="12700">
              <a:miter lim="400000"/>
            </a:ln>
          </p:spPr>
          <p:txBody>
            <a:bodyPr lIns="28575" tIns="28575" rIns="28575" bIns="28575" anchor="ct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1pPr>
              <a:lvl2pPr marL="0" marR="0" indent="3429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2pPr>
              <a:lvl3pPr marL="0" marR="0" indent="6858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3pPr>
              <a:lvl4pPr marL="0" marR="0" indent="10287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4pPr>
              <a:lvl5pPr marL="0" marR="0" indent="13716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5pPr>
              <a:lvl6pPr marL="0" marR="0" indent="17145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6pPr>
              <a:lvl7pPr marL="0" marR="0" indent="20574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7pPr>
              <a:lvl8pPr marL="0" marR="0" indent="24003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8pPr>
              <a:lvl9pPr marL="0" marR="0" indent="27432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9pPr>
            </a:lstStyle>
            <a:p>
              <a:pPr marL="0" marR="0" lvl="0" indent="0" algn="ctr" defTabSz="457200" rtl="0" eaLnBrk="1" fontAlgn="auto" latinLnBrk="0" hangingPunct="0">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lang="en-US" sz="2250" b="0" i="0" u="none" strike="noStrike" kern="0" cap="none" spc="0" normalizeH="0" baseline="0" noProof="1">
                <a:ln>
                  <a:noFill/>
                </a:ln>
                <a:solidFill>
                  <a:srgbClr val="FFFFFF"/>
                </a:solidFill>
                <a:effectLst>
                  <a:outerShdw blurRad="38100" dist="12700" dir="5400000" rotWithShape="0">
                    <a:srgbClr val="000000">
                      <a:alpha val="50000"/>
                    </a:srgbClr>
                  </a:outerShdw>
                </a:effectLst>
                <a:uLnTx/>
                <a:uFillTx/>
                <a:latin typeface="Calibri" panose="020F0502020204030204"/>
                <a:ea typeface="+mn-ea"/>
                <a:cs typeface="+mn-cs"/>
                <a:sym typeface="Gill Sans"/>
              </a:endParaRPr>
            </a:p>
          </p:txBody>
        </p:sp>
        <p:sp>
          <p:nvSpPr>
            <p:cNvPr id="17" name="Shape">
              <a:extLst>
                <a:ext uri="{FF2B5EF4-FFF2-40B4-BE49-F238E27FC236}">
                  <a16:creationId xmlns:a16="http://schemas.microsoft.com/office/drawing/2014/main" id="{4EFFE138-B487-7C45-9A00-E917CB552E87}"/>
                </a:ext>
              </a:extLst>
            </p:cNvPr>
            <p:cNvSpPr/>
            <p:nvPr/>
          </p:nvSpPr>
          <p:spPr>
            <a:xfrm>
              <a:off x="2686391" y="3949999"/>
              <a:ext cx="306066" cy="688489"/>
            </a:xfrm>
            <a:custGeom>
              <a:avLst/>
              <a:gdLst/>
              <a:ahLst/>
              <a:cxnLst>
                <a:cxn ang="0">
                  <a:pos x="wd2" y="hd2"/>
                </a:cxn>
                <a:cxn ang="5400000">
                  <a:pos x="wd2" y="hd2"/>
                </a:cxn>
                <a:cxn ang="10800000">
                  <a:pos x="wd2" y="hd2"/>
                </a:cxn>
                <a:cxn ang="16200000">
                  <a:pos x="wd2" y="hd2"/>
                </a:cxn>
              </a:cxnLst>
              <a:rect l="0" t="0" r="r" b="b"/>
              <a:pathLst>
                <a:path w="20284" h="21600" extrusionOk="0">
                  <a:moveTo>
                    <a:pt x="19931" y="5591"/>
                  </a:moveTo>
                  <a:lnTo>
                    <a:pt x="12321" y="18392"/>
                  </a:lnTo>
                  <a:cubicBezTo>
                    <a:pt x="11191" y="20289"/>
                    <a:pt x="7537" y="21600"/>
                    <a:pt x="3375" y="21600"/>
                  </a:cubicBezTo>
                  <a:lnTo>
                    <a:pt x="0" y="21600"/>
                  </a:lnTo>
                  <a:lnTo>
                    <a:pt x="0" y="0"/>
                  </a:lnTo>
                  <a:lnTo>
                    <a:pt x="10988" y="0"/>
                  </a:lnTo>
                  <a:cubicBezTo>
                    <a:pt x="17145" y="0"/>
                    <a:pt x="21600" y="2785"/>
                    <a:pt x="19931" y="5591"/>
                  </a:cubicBezTo>
                  <a:close/>
                </a:path>
              </a:pathLst>
            </a:custGeom>
            <a:solidFill>
              <a:srgbClr val="4B4B4B"/>
            </a:solidFill>
            <a:ln w="12700">
              <a:miter lim="400000"/>
            </a:ln>
          </p:spPr>
          <p:txBody>
            <a:bodyPr lIns="28575" tIns="28575" rIns="28575" bIns="28575" anchor="ct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1pPr>
              <a:lvl2pPr marL="0" marR="0" indent="3429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2pPr>
              <a:lvl3pPr marL="0" marR="0" indent="6858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3pPr>
              <a:lvl4pPr marL="0" marR="0" indent="10287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4pPr>
              <a:lvl5pPr marL="0" marR="0" indent="13716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5pPr>
              <a:lvl6pPr marL="0" marR="0" indent="17145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6pPr>
              <a:lvl7pPr marL="0" marR="0" indent="20574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7pPr>
              <a:lvl8pPr marL="0" marR="0" indent="24003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8pPr>
              <a:lvl9pPr marL="0" marR="0" indent="27432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9pPr>
            </a:lstStyle>
            <a:p>
              <a:pPr marL="0" marR="0" lvl="0" indent="0" algn="ctr" defTabSz="457200" rtl="0" eaLnBrk="1" fontAlgn="auto" latinLnBrk="0" hangingPunct="0">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lang="en-US" sz="2250" b="0" i="0" u="none" strike="noStrike" kern="0" cap="none" spc="0" normalizeH="0" baseline="0" noProof="1">
                <a:ln>
                  <a:noFill/>
                </a:ln>
                <a:solidFill>
                  <a:srgbClr val="FFFFFF"/>
                </a:solidFill>
                <a:effectLst>
                  <a:outerShdw blurRad="38100" dist="12700" dir="5400000" rotWithShape="0">
                    <a:srgbClr val="000000">
                      <a:alpha val="50000"/>
                    </a:srgbClr>
                  </a:outerShdw>
                </a:effectLst>
                <a:uLnTx/>
                <a:uFillTx/>
                <a:latin typeface="Calibri" panose="020F0502020204030204"/>
                <a:ea typeface="+mn-ea"/>
                <a:cs typeface="+mn-cs"/>
                <a:sym typeface="Gill Sans"/>
              </a:endParaRPr>
            </a:p>
          </p:txBody>
        </p:sp>
        <p:sp>
          <p:nvSpPr>
            <p:cNvPr id="18" name="Shape">
              <a:extLst>
                <a:ext uri="{FF2B5EF4-FFF2-40B4-BE49-F238E27FC236}">
                  <a16:creationId xmlns:a16="http://schemas.microsoft.com/office/drawing/2014/main" id="{A44E9E28-5C53-F544-AB8B-B317C56EF6D8}"/>
                </a:ext>
              </a:extLst>
            </p:cNvPr>
            <p:cNvSpPr/>
            <p:nvPr/>
          </p:nvSpPr>
          <p:spPr>
            <a:xfrm>
              <a:off x="962025" y="1999405"/>
              <a:ext cx="306066" cy="688489"/>
            </a:xfrm>
            <a:custGeom>
              <a:avLst/>
              <a:gdLst/>
              <a:ahLst/>
              <a:cxnLst>
                <a:cxn ang="0">
                  <a:pos x="wd2" y="hd2"/>
                </a:cxn>
                <a:cxn ang="5400000">
                  <a:pos x="wd2" y="hd2"/>
                </a:cxn>
                <a:cxn ang="10800000">
                  <a:pos x="wd2" y="hd2"/>
                </a:cxn>
                <a:cxn ang="16200000">
                  <a:pos x="wd2" y="hd2"/>
                </a:cxn>
              </a:cxnLst>
              <a:rect l="0" t="0" r="r" b="b"/>
              <a:pathLst>
                <a:path w="20284" h="21600" extrusionOk="0">
                  <a:moveTo>
                    <a:pt x="353" y="5591"/>
                  </a:moveTo>
                  <a:lnTo>
                    <a:pt x="7963" y="18392"/>
                  </a:lnTo>
                  <a:cubicBezTo>
                    <a:pt x="9093" y="20289"/>
                    <a:pt x="12747" y="21600"/>
                    <a:pt x="16909" y="21600"/>
                  </a:cubicBezTo>
                  <a:lnTo>
                    <a:pt x="20284" y="21600"/>
                  </a:lnTo>
                  <a:lnTo>
                    <a:pt x="20284" y="0"/>
                  </a:lnTo>
                  <a:lnTo>
                    <a:pt x="9296" y="0"/>
                  </a:lnTo>
                  <a:cubicBezTo>
                    <a:pt x="3139" y="0"/>
                    <a:pt x="-1316" y="2784"/>
                    <a:pt x="353" y="5591"/>
                  </a:cubicBezTo>
                  <a:close/>
                </a:path>
              </a:pathLst>
            </a:custGeom>
            <a:solidFill>
              <a:srgbClr val="4B4B4B"/>
            </a:solidFill>
            <a:ln w="12700">
              <a:miter lim="400000"/>
            </a:ln>
          </p:spPr>
          <p:txBody>
            <a:bodyPr lIns="28575" tIns="28575" rIns="28575" bIns="28575" anchor="ct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1pPr>
              <a:lvl2pPr marL="0" marR="0" indent="3429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2pPr>
              <a:lvl3pPr marL="0" marR="0" indent="6858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3pPr>
              <a:lvl4pPr marL="0" marR="0" indent="10287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4pPr>
              <a:lvl5pPr marL="0" marR="0" indent="13716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5pPr>
              <a:lvl6pPr marL="0" marR="0" indent="17145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6pPr>
              <a:lvl7pPr marL="0" marR="0" indent="20574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7pPr>
              <a:lvl8pPr marL="0" marR="0" indent="24003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8pPr>
              <a:lvl9pPr marL="0" marR="0" indent="27432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9pPr>
            </a:lstStyle>
            <a:p>
              <a:pPr marL="0" marR="0" lvl="0" indent="0" algn="ctr" defTabSz="457200" rtl="0" eaLnBrk="1" fontAlgn="auto" latinLnBrk="0" hangingPunct="0">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lang="en-US" sz="2250" b="0" i="0" u="none" strike="noStrike" kern="0" cap="none" spc="0" normalizeH="0" baseline="0" noProof="1">
                <a:ln>
                  <a:noFill/>
                </a:ln>
                <a:solidFill>
                  <a:srgbClr val="FFFFFF"/>
                </a:solidFill>
                <a:effectLst>
                  <a:outerShdw blurRad="38100" dist="12700" dir="5400000" rotWithShape="0">
                    <a:srgbClr val="000000">
                      <a:alpha val="50000"/>
                    </a:srgbClr>
                  </a:outerShdw>
                </a:effectLst>
                <a:uLnTx/>
                <a:uFillTx/>
                <a:latin typeface="Calibri" panose="020F0502020204030204"/>
                <a:ea typeface="+mn-ea"/>
                <a:cs typeface="+mn-cs"/>
                <a:sym typeface="Gill Sans"/>
              </a:endParaRPr>
            </a:p>
          </p:txBody>
        </p:sp>
        <p:sp>
          <p:nvSpPr>
            <p:cNvPr id="19" name="Shape">
              <a:extLst>
                <a:ext uri="{FF2B5EF4-FFF2-40B4-BE49-F238E27FC236}">
                  <a16:creationId xmlns:a16="http://schemas.microsoft.com/office/drawing/2014/main" id="{BA5A5DA2-B220-5646-8A60-B1ECADE8C661}"/>
                </a:ext>
              </a:extLst>
            </p:cNvPr>
            <p:cNvSpPr/>
            <p:nvPr/>
          </p:nvSpPr>
          <p:spPr>
            <a:xfrm>
              <a:off x="962025" y="2974702"/>
              <a:ext cx="306066" cy="688489"/>
            </a:xfrm>
            <a:custGeom>
              <a:avLst/>
              <a:gdLst/>
              <a:ahLst/>
              <a:cxnLst>
                <a:cxn ang="0">
                  <a:pos x="wd2" y="hd2"/>
                </a:cxn>
                <a:cxn ang="5400000">
                  <a:pos x="wd2" y="hd2"/>
                </a:cxn>
                <a:cxn ang="10800000">
                  <a:pos x="wd2" y="hd2"/>
                </a:cxn>
                <a:cxn ang="16200000">
                  <a:pos x="wd2" y="hd2"/>
                </a:cxn>
              </a:cxnLst>
              <a:rect l="0" t="0" r="r" b="b"/>
              <a:pathLst>
                <a:path w="20284" h="21598" extrusionOk="0">
                  <a:moveTo>
                    <a:pt x="353" y="5590"/>
                  </a:moveTo>
                  <a:lnTo>
                    <a:pt x="7963" y="18390"/>
                  </a:lnTo>
                  <a:cubicBezTo>
                    <a:pt x="9093" y="20287"/>
                    <a:pt x="12747" y="21598"/>
                    <a:pt x="16909" y="21598"/>
                  </a:cubicBezTo>
                  <a:lnTo>
                    <a:pt x="20284" y="21598"/>
                  </a:lnTo>
                  <a:lnTo>
                    <a:pt x="20284" y="0"/>
                  </a:lnTo>
                  <a:lnTo>
                    <a:pt x="9296" y="0"/>
                  </a:lnTo>
                  <a:cubicBezTo>
                    <a:pt x="3139" y="-2"/>
                    <a:pt x="-1316" y="2783"/>
                    <a:pt x="353" y="5590"/>
                  </a:cubicBezTo>
                  <a:close/>
                </a:path>
              </a:pathLst>
            </a:custGeom>
            <a:solidFill>
              <a:srgbClr val="4B4B4B"/>
            </a:solidFill>
            <a:ln w="12700">
              <a:miter lim="400000"/>
            </a:ln>
          </p:spPr>
          <p:txBody>
            <a:bodyPr lIns="28575" tIns="28575" rIns="28575" bIns="28575" anchor="ct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1pPr>
              <a:lvl2pPr marL="0" marR="0" indent="3429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2pPr>
              <a:lvl3pPr marL="0" marR="0" indent="6858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3pPr>
              <a:lvl4pPr marL="0" marR="0" indent="10287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4pPr>
              <a:lvl5pPr marL="0" marR="0" indent="13716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5pPr>
              <a:lvl6pPr marL="0" marR="0" indent="17145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6pPr>
              <a:lvl7pPr marL="0" marR="0" indent="20574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7pPr>
              <a:lvl8pPr marL="0" marR="0" indent="24003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8pPr>
              <a:lvl9pPr marL="0" marR="0" indent="27432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9pPr>
            </a:lstStyle>
            <a:p>
              <a:pPr marL="0" marR="0" lvl="0" indent="0" algn="ctr" defTabSz="457200" rtl="0" eaLnBrk="1" fontAlgn="auto" latinLnBrk="0" hangingPunct="0">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lang="en-US" sz="2250" b="0" i="0" u="none" strike="noStrike" kern="0" cap="none" spc="0" normalizeH="0" baseline="0" noProof="1">
                <a:ln>
                  <a:noFill/>
                </a:ln>
                <a:solidFill>
                  <a:srgbClr val="FFFFFF"/>
                </a:solidFill>
                <a:effectLst>
                  <a:outerShdw blurRad="38100" dist="12700" dir="5400000" rotWithShape="0">
                    <a:srgbClr val="000000">
                      <a:alpha val="50000"/>
                    </a:srgbClr>
                  </a:outerShdw>
                </a:effectLst>
                <a:uLnTx/>
                <a:uFillTx/>
                <a:latin typeface="Calibri" panose="020F0502020204030204"/>
                <a:ea typeface="+mn-ea"/>
                <a:cs typeface="+mn-cs"/>
                <a:sym typeface="Gill Sans"/>
              </a:endParaRPr>
            </a:p>
          </p:txBody>
        </p:sp>
        <p:sp>
          <p:nvSpPr>
            <p:cNvPr id="20" name="Shape">
              <a:extLst>
                <a:ext uri="{FF2B5EF4-FFF2-40B4-BE49-F238E27FC236}">
                  <a16:creationId xmlns:a16="http://schemas.microsoft.com/office/drawing/2014/main" id="{7683E8AE-D80A-3346-A06B-1C9B7EE135C8}"/>
                </a:ext>
              </a:extLst>
            </p:cNvPr>
            <p:cNvSpPr/>
            <p:nvPr/>
          </p:nvSpPr>
          <p:spPr>
            <a:xfrm>
              <a:off x="962025" y="3949998"/>
              <a:ext cx="306066" cy="688490"/>
            </a:xfrm>
            <a:custGeom>
              <a:avLst/>
              <a:gdLst/>
              <a:ahLst/>
              <a:cxnLst>
                <a:cxn ang="0">
                  <a:pos x="wd2" y="hd2"/>
                </a:cxn>
                <a:cxn ang="5400000">
                  <a:pos x="wd2" y="hd2"/>
                </a:cxn>
                <a:cxn ang="10800000">
                  <a:pos x="wd2" y="hd2"/>
                </a:cxn>
                <a:cxn ang="16200000">
                  <a:pos x="wd2" y="hd2"/>
                </a:cxn>
              </a:cxnLst>
              <a:rect l="0" t="0" r="r" b="b"/>
              <a:pathLst>
                <a:path w="20284" h="21598" extrusionOk="0">
                  <a:moveTo>
                    <a:pt x="353" y="5590"/>
                  </a:moveTo>
                  <a:lnTo>
                    <a:pt x="7963" y="18390"/>
                  </a:lnTo>
                  <a:cubicBezTo>
                    <a:pt x="9093" y="20287"/>
                    <a:pt x="12747" y="21598"/>
                    <a:pt x="16909" y="21598"/>
                  </a:cubicBezTo>
                  <a:lnTo>
                    <a:pt x="20284" y="21598"/>
                  </a:lnTo>
                  <a:lnTo>
                    <a:pt x="20284" y="0"/>
                  </a:lnTo>
                  <a:lnTo>
                    <a:pt x="9296" y="0"/>
                  </a:lnTo>
                  <a:cubicBezTo>
                    <a:pt x="3139" y="-2"/>
                    <a:pt x="-1316" y="2783"/>
                    <a:pt x="353" y="5590"/>
                  </a:cubicBezTo>
                  <a:close/>
                </a:path>
              </a:pathLst>
            </a:custGeom>
            <a:solidFill>
              <a:srgbClr val="4B4B4B"/>
            </a:solidFill>
            <a:ln w="12700">
              <a:miter lim="400000"/>
            </a:ln>
          </p:spPr>
          <p:txBody>
            <a:bodyPr lIns="28575" tIns="28575" rIns="28575" bIns="28575" anchor="ct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1pPr>
              <a:lvl2pPr marL="0" marR="0" indent="3429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2pPr>
              <a:lvl3pPr marL="0" marR="0" indent="6858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3pPr>
              <a:lvl4pPr marL="0" marR="0" indent="10287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4pPr>
              <a:lvl5pPr marL="0" marR="0" indent="13716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5pPr>
              <a:lvl6pPr marL="0" marR="0" indent="17145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6pPr>
              <a:lvl7pPr marL="0" marR="0" indent="20574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7pPr>
              <a:lvl8pPr marL="0" marR="0" indent="24003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8pPr>
              <a:lvl9pPr marL="0" marR="0" indent="27432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9pPr>
            </a:lstStyle>
            <a:p>
              <a:pPr marL="0" marR="0" lvl="0" indent="0" algn="ctr" defTabSz="457200" rtl="0" eaLnBrk="1" fontAlgn="auto" latinLnBrk="0" hangingPunct="0">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lang="en-US" sz="2250" b="0" i="0" u="none" strike="noStrike" kern="0" cap="none" spc="0" normalizeH="0" baseline="0" noProof="1">
                <a:ln>
                  <a:noFill/>
                </a:ln>
                <a:solidFill>
                  <a:srgbClr val="FFFFFF"/>
                </a:solidFill>
                <a:effectLst>
                  <a:outerShdw blurRad="38100" dist="12700" dir="5400000" rotWithShape="0">
                    <a:srgbClr val="000000">
                      <a:alpha val="50000"/>
                    </a:srgbClr>
                  </a:outerShdw>
                </a:effectLst>
                <a:uLnTx/>
                <a:uFillTx/>
                <a:latin typeface="Calibri" panose="020F0502020204030204"/>
                <a:ea typeface="+mn-ea"/>
                <a:cs typeface="+mn-cs"/>
                <a:sym typeface="Gill Sans"/>
              </a:endParaRPr>
            </a:p>
          </p:txBody>
        </p:sp>
      </p:gr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692696"/>
            <a:ext cx="8229600" cy="1066800"/>
          </a:xfrm>
        </p:spPr>
        <p:txBody>
          <a:bodyPr>
            <a:normAutofit/>
          </a:bodyPr>
          <a:lstStyle/>
          <a:p>
            <a:r>
              <a:rPr lang="el-GR" dirty="0"/>
              <a:t>Εργαλεία: Πρώτος Πυλώνας</a:t>
            </a:r>
          </a:p>
        </p:txBody>
      </p:sp>
      <p:sp>
        <p:nvSpPr>
          <p:cNvPr id="3" name="2 - Θέση περιεχομένου"/>
          <p:cNvSpPr>
            <a:spLocks noGrp="1"/>
          </p:cNvSpPr>
          <p:nvPr>
            <p:ph idx="1"/>
          </p:nvPr>
        </p:nvSpPr>
        <p:spPr>
          <a:xfrm>
            <a:off x="2627784" y="2249424"/>
            <a:ext cx="6059016" cy="4325112"/>
          </a:xfrm>
        </p:spPr>
        <p:txBody>
          <a:bodyPr>
            <a:normAutofit/>
          </a:bodyPr>
          <a:lstStyle/>
          <a:p>
            <a:r>
              <a:rPr lang="en-US" b="1" dirty="0"/>
              <a:t>Eco schemes</a:t>
            </a:r>
            <a:r>
              <a:rPr lang="en-US" dirty="0"/>
              <a:t>: </a:t>
            </a:r>
            <a:r>
              <a:rPr lang="el-GR" dirty="0"/>
              <a:t>Γεωργικά συστήματα τα οποία ήδη συμβάλλουν στην εξοικονόμηση αρδευτικού ύδατος δια της εφαρμογής ωφέλιμων πρακτικών σε ευρεία κλίμακα.   Π.χ. </a:t>
            </a:r>
            <a:r>
              <a:rPr lang="el-GR" dirty="0" err="1"/>
              <a:t>ξηρικές</a:t>
            </a:r>
            <a:r>
              <a:rPr lang="el-GR" dirty="0"/>
              <a:t> ετήσιες καλλιέργειες,  </a:t>
            </a:r>
            <a:r>
              <a:rPr lang="el-GR" dirty="0" err="1"/>
              <a:t>ξηρικοί</a:t>
            </a:r>
            <a:r>
              <a:rPr lang="el-GR" dirty="0"/>
              <a:t> </a:t>
            </a:r>
            <a:r>
              <a:rPr lang="el-GR" dirty="0" err="1"/>
              <a:t>δενδρώνες</a:t>
            </a:r>
            <a:r>
              <a:rPr lang="en-US" dirty="0"/>
              <a:t> </a:t>
            </a:r>
            <a:r>
              <a:rPr lang="el-GR" dirty="0"/>
              <a:t>κυρίως ελαιώνες.  </a:t>
            </a:r>
          </a:p>
          <a:p>
            <a:endParaRPr lang="el-GR" dirty="0"/>
          </a:p>
        </p:txBody>
      </p:sp>
      <p:pic>
        <p:nvPicPr>
          <p:cNvPr id="4" name="Picture 3">
            <a:extLst>
              <a:ext uri="{FF2B5EF4-FFF2-40B4-BE49-F238E27FC236}">
                <a16:creationId xmlns:a16="http://schemas.microsoft.com/office/drawing/2014/main" id="{B8F5D5C8-9C2A-944E-AC4B-6FAF69F53EB2}"/>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0" y="2249424"/>
            <a:ext cx="2833020" cy="2833020"/>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611560" y="764704"/>
            <a:ext cx="8229600" cy="1066800"/>
          </a:xfrm>
        </p:spPr>
        <p:txBody>
          <a:bodyPr>
            <a:normAutofit/>
          </a:bodyPr>
          <a:lstStyle/>
          <a:p>
            <a:r>
              <a:rPr lang="el-GR" dirty="0"/>
              <a:t>Εργαλεία :Δεύτερος  Πυλώνας</a:t>
            </a:r>
          </a:p>
        </p:txBody>
      </p:sp>
      <p:sp>
        <p:nvSpPr>
          <p:cNvPr id="3" name="2 - Θέση περιεχομένου"/>
          <p:cNvSpPr>
            <a:spLocks noGrp="1"/>
          </p:cNvSpPr>
          <p:nvPr>
            <p:ph idx="1"/>
          </p:nvPr>
        </p:nvSpPr>
        <p:spPr>
          <a:xfrm>
            <a:off x="2051720" y="1863207"/>
            <a:ext cx="6789440" cy="4167776"/>
          </a:xfrm>
        </p:spPr>
        <p:txBody>
          <a:bodyPr>
            <a:normAutofit fontScale="85000" lnSpcReduction="20000"/>
          </a:bodyPr>
          <a:lstStyle/>
          <a:p>
            <a:pPr>
              <a:buClr>
                <a:schemeClr val="tx2">
                  <a:lumMod val="75000"/>
                </a:schemeClr>
              </a:buClr>
              <a:buFont typeface="Wingdings" pitchFamily="2" charset="2"/>
              <a:buChar char="ü"/>
            </a:pPr>
            <a:r>
              <a:rPr lang="el-GR" sz="2000" dirty="0"/>
              <a:t>Ενεργοποίηση της δυνατότητας  του άρθρου 30  της πρότασης κανονισμού  «</a:t>
            </a:r>
            <a:r>
              <a:rPr lang="el-GR" sz="2000" b="1" dirty="0"/>
              <a:t>Ενισχύσεις στο πλαίσιο του </a:t>
            </a:r>
            <a:r>
              <a:rPr lang="el-GR" sz="2000" b="1" dirty="0" err="1"/>
              <a:t>Natura</a:t>
            </a:r>
            <a:r>
              <a:rPr lang="el-GR" sz="2000" b="1" dirty="0"/>
              <a:t> 2000 και της οδηγίας πλαισίου για τα ύδατα</a:t>
            </a:r>
            <a:r>
              <a:rPr lang="el-GR" sz="2000" dirty="0"/>
              <a:t>»  για αποζημίωση των θιγομένων εκμεταλλεύσεων και περιοχών λόγω της εφαρμογής της Οδηγίας Πλαίσιο για τα νερά.  </a:t>
            </a:r>
          </a:p>
          <a:p>
            <a:pPr>
              <a:buClr>
                <a:schemeClr val="tx2">
                  <a:lumMod val="75000"/>
                </a:schemeClr>
              </a:buClr>
              <a:buFont typeface="Wingdings" pitchFamily="2" charset="2"/>
              <a:buChar char="ü"/>
            </a:pPr>
            <a:r>
              <a:rPr lang="el-GR" sz="2000" dirty="0"/>
              <a:t>Προσανατολισμός προς την αύξηση της απορρόφησης των </a:t>
            </a:r>
            <a:r>
              <a:rPr lang="el-GR" sz="2000" b="1" dirty="0"/>
              <a:t>επενδύσεων</a:t>
            </a:r>
            <a:r>
              <a:rPr lang="el-GR" sz="2000" dirty="0"/>
              <a:t>  του άρθρου 17 της πρότασης κανονισμού που αφορούν στην εξοικονόμηση νερού. </a:t>
            </a:r>
          </a:p>
          <a:p>
            <a:pPr>
              <a:buClr>
                <a:schemeClr val="tx2">
                  <a:lumMod val="75000"/>
                </a:schemeClr>
              </a:buClr>
              <a:buFont typeface="Wingdings" pitchFamily="2" charset="2"/>
              <a:buChar char="ü"/>
            </a:pPr>
            <a:r>
              <a:rPr lang="el-GR" sz="2000" dirty="0"/>
              <a:t>Ενίσχυση </a:t>
            </a:r>
            <a:r>
              <a:rPr lang="el-GR" sz="2000" b="1" dirty="0"/>
              <a:t>καινοτόμων δράσεων εξοικονόμησης νερού </a:t>
            </a:r>
            <a:r>
              <a:rPr lang="el-GR" sz="2000" dirty="0"/>
              <a:t>στα πλαίσια του άρθρου 35  της πρότασης κανονισμού για τη  συνεργασία. </a:t>
            </a:r>
          </a:p>
          <a:p>
            <a:pPr>
              <a:buClr>
                <a:schemeClr val="tx2">
                  <a:lumMod val="75000"/>
                </a:schemeClr>
              </a:buClr>
              <a:buFont typeface="Wingdings" pitchFamily="2" charset="2"/>
              <a:buChar char="ü"/>
            </a:pPr>
            <a:r>
              <a:rPr lang="el-GR" sz="2000" dirty="0"/>
              <a:t>Ενδυνάμωση και καλύτερη στόχευση των μέτρων διαχείρισης του αρδευτικού ύδατος στα </a:t>
            </a:r>
            <a:r>
              <a:rPr lang="el-GR" sz="2000" b="1" dirty="0"/>
              <a:t>μέτρα του του άρθρου 28  </a:t>
            </a:r>
            <a:r>
              <a:rPr lang="el-GR" sz="2000" dirty="0"/>
              <a:t>της πρότασης κανονισμού «Ενισχύσεις για τη γεωργία, το περιβάλλον και το κλίμα»</a:t>
            </a:r>
          </a:p>
          <a:p>
            <a:pPr>
              <a:buClr>
                <a:schemeClr val="tx2">
                  <a:lumMod val="75000"/>
                </a:schemeClr>
              </a:buClr>
              <a:buFont typeface="Wingdings" pitchFamily="2" charset="2"/>
              <a:buChar char="ü"/>
            </a:pPr>
            <a:r>
              <a:rPr lang="el-GR" sz="2000" dirty="0"/>
              <a:t>Παροχή </a:t>
            </a:r>
            <a:r>
              <a:rPr lang="el-GR" sz="2000" b="1" dirty="0"/>
              <a:t>κατάρτισης/συμβουλών </a:t>
            </a:r>
            <a:r>
              <a:rPr lang="el-GR" sz="2000" dirty="0"/>
              <a:t>εξειδικευμένων σε θέματα διαχείρισης υδατικών πόρων</a:t>
            </a:r>
          </a:p>
        </p:txBody>
      </p:sp>
      <p:pic>
        <p:nvPicPr>
          <p:cNvPr id="4" name="Picture 3">
            <a:extLst>
              <a:ext uri="{FF2B5EF4-FFF2-40B4-BE49-F238E27FC236}">
                <a16:creationId xmlns:a16="http://schemas.microsoft.com/office/drawing/2014/main" id="{ED038557-4BDA-144D-B55D-4D059ED72BC7}"/>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0" y="2348880"/>
            <a:ext cx="2173560" cy="2173560"/>
          </a:xfrm>
          <a:prstGeom prst="rect">
            <a:avLst/>
          </a:prstGeom>
        </p:spPr>
      </p:pic>
    </p:spTree>
    <p:extLst>
      <p:ext uri="{BB962C8B-B14F-4D97-AF65-F5344CB8AC3E}">
        <p14:creationId xmlns:p14="http://schemas.microsoft.com/office/powerpoint/2010/main" val="29505889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69AB3E0-8026-FE44-9B5F-129F81152C7D}"/>
              </a:ext>
            </a:extLst>
          </p:cNvPr>
          <p:cNvSpPr>
            <a:spLocks noGrp="1"/>
          </p:cNvSpPr>
          <p:nvPr>
            <p:ph idx="1"/>
          </p:nvPr>
        </p:nvSpPr>
        <p:spPr>
          <a:xfrm>
            <a:off x="1835696" y="1988840"/>
            <a:ext cx="7128792" cy="4680520"/>
          </a:xfrm>
        </p:spPr>
        <p:txBody>
          <a:bodyPr>
            <a:normAutofit fontScale="92500"/>
          </a:bodyPr>
          <a:lstStyle/>
          <a:p>
            <a:pPr>
              <a:spcBef>
                <a:spcPts val="900"/>
              </a:spcBef>
              <a:buNone/>
            </a:pPr>
            <a:r>
              <a:rPr lang="en-US" sz="1800" b="1" dirty="0"/>
              <a:t>O.12 </a:t>
            </a:r>
            <a:r>
              <a:rPr lang="el-GR" sz="1800" b="1" dirty="0"/>
              <a:t> </a:t>
            </a:r>
            <a:r>
              <a:rPr lang="el-GR" sz="1800" dirty="0"/>
              <a:t>Έκταση (</a:t>
            </a:r>
            <a:r>
              <a:rPr lang="en-US" sz="1800" dirty="0"/>
              <a:t>Ha) </a:t>
            </a:r>
            <a:r>
              <a:rPr lang="el-GR" sz="1800" dirty="0"/>
              <a:t>που λαμβάνει ενίσχυση λόγω της υπαγωγής της στην Οδηγία Πλαίσιο για τα Ύδατα</a:t>
            </a:r>
          </a:p>
          <a:p>
            <a:pPr>
              <a:spcBef>
                <a:spcPts val="900"/>
              </a:spcBef>
              <a:buNone/>
            </a:pPr>
            <a:r>
              <a:rPr lang="en-US" sz="1800" b="1" dirty="0"/>
              <a:t>O.13 </a:t>
            </a:r>
            <a:r>
              <a:rPr lang="el-GR" sz="1800" dirty="0"/>
              <a:t>Γεωργική έκταση (</a:t>
            </a:r>
            <a:r>
              <a:rPr lang="en-US" sz="1800" dirty="0"/>
              <a:t>Ha) </a:t>
            </a:r>
            <a:r>
              <a:rPr lang="el-GR" sz="1800" dirty="0"/>
              <a:t>κάτω από περιβαλλοντικές/κλιματικές δεσμεύσεις που υπερβαίνουν τις υποχρεωτικές </a:t>
            </a:r>
          </a:p>
          <a:p>
            <a:pPr>
              <a:spcBef>
                <a:spcPts val="900"/>
              </a:spcBef>
              <a:buNone/>
            </a:pPr>
            <a:r>
              <a:rPr lang="en-US" sz="1800" b="1" dirty="0"/>
              <a:t>O.18 </a:t>
            </a:r>
            <a:r>
              <a:rPr lang="el-GR" sz="1800" dirty="0"/>
              <a:t>Πλήθος  ενισχυόμενων παραγωγικών επενδύσεων εντός της εκμετάλλευσης (με στόχο την βελτίωση της ποιότητας ή την εξοικονόμηση των υδατικών πόρων)</a:t>
            </a:r>
          </a:p>
          <a:p>
            <a:pPr>
              <a:spcBef>
                <a:spcPts val="900"/>
              </a:spcBef>
              <a:buNone/>
            </a:pPr>
            <a:r>
              <a:rPr lang="en-US" sz="1800" b="1" dirty="0"/>
              <a:t> O.19 </a:t>
            </a:r>
            <a:r>
              <a:rPr lang="el-GR" sz="1800" dirty="0"/>
              <a:t>Πλήθος ενισχυόμενων τοπικών υποδομών (με στόχο την βελτίωση της ποιότητας ή την εξοικονόμηση των υδατικών πόρων)</a:t>
            </a:r>
            <a:endParaRPr lang="el-GR" sz="1800" b="1" dirty="0"/>
          </a:p>
          <a:p>
            <a:pPr>
              <a:spcBef>
                <a:spcPts val="900"/>
              </a:spcBef>
              <a:buNone/>
            </a:pPr>
            <a:r>
              <a:rPr lang="en-US" sz="1800" b="1" dirty="0"/>
              <a:t>O.20 </a:t>
            </a:r>
            <a:r>
              <a:rPr lang="el-GR" sz="1800" dirty="0"/>
              <a:t>Πλήθος  ενισχυόμενων μη παραγωγικών επενδύσεων (με στόχο την βελτίωση της ποιότητας ή την εξοικονόμηση των υδατικών πόρων)</a:t>
            </a:r>
          </a:p>
          <a:p>
            <a:pPr>
              <a:spcBef>
                <a:spcPts val="900"/>
              </a:spcBef>
              <a:buNone/>
            </a:pPr>
            <a:r>
              <a:rPr lang="en-US" sz="1800" b="1" dirty="0"/>
              <a:t>O.31 </a:t>
            </a:r>
            <a:r>
              <a:rPr lang="el-GR" sz="1800" b="1" dirty="0"/>
              <a:t> </a:t>
            </a:r>
            <a:r>
              <a:rPr lang="el-GR" sz="1800" dirty="0"/>
              <a:t>Έκταση (</a:t>
            </a:r>
            <a:r>
              <a:rPr lang="en-US" sz="1800" dirty="0"/>
              <a:t>Ha)</a:t>
            </a:r>
            <a:r>
              <a:rPr lang="el-GR" sz="1800" dirty="0"/>
              <a:t> κάτω από περιβαλλοντικές πρακτικές διαχείρισης (Σύνθετος δείκτης: Περιοχές ενισχυμένης </a:t>
            </a:r>
            <a:r>
              <a:rPr lang="el-GR" sz="1800" dirty="0" err="1"/>
              <a:t>αιρεσιμότητας</a:t>
            </a:r>
            <a:r>
              <a:rPr lang="el-GR" sz="1800" dirty="0"/>
              <a:t>, βιολογικής, περιβαλλοντικά/κλιματικά, </a:t>
            </a:r>
            <a:r>
              <a:rPr lang="en-US" sz="1800" dirty="0"/>
              <a:t>eco schemes, </a:t>
            </a:r>
            <a:r>
              <a:rPr lang="el-GR" sz="1800" dirty="0"/>
              <a:t>δασικά.)</a:t>
            </a:r>
            <a:endParaRPr lang="en-US" sz="1800" dirty="0"/>
          </a:p>
          <a:p>
            <a:endParaRPr lang="en-US" sz="1100" dirty="0"/>
          </a:p>
        </p:txBody>
      </p:sp>
      <p:sp>
        <p:nvSpPr>
          <p:cNvPr id="4" name="Title 1">
            <a:extLst>
              <a:ext uri="{FF2B5EF4-FFF2-40B4-BE49-F238E27FC236}">
                <a16:creationId xmlns:a16="http://schemas.microsoft.com/office/drawing/2014/main" id="{C204F0E6-28E9-554D-83B4-AA77DF467D9F}"/>
              </a:ext>
            </a:extLst>
          </p:cNvPr>
          <p:cNvSpPr>
            <a:spLocks noGrp="1"/>
          </p:cNvSpPr>
          <p:nvPr>
            <p:ph type="title"/>
          </p:nvPr>
        </p:nvSpPr>
        <p:spPr>
          <a:xfrm>
            <a:off x="457200" y="692696"/>
            <a:ext cx="8229600" cy="1066800"/>
          </a:xfrm>
        </p:spPr>
        <p:txBody>
          <a:bodyPr>
            <a:normAutofit fontScale="90000"/>
          </a:bodyPr>
          <a:lstStyle/>
          <a:p>
            <a:r>
              <a:rPr lang="el-GR" dirty="0"/>
              <a:t>Πλαίσιο Παρακολούθησης &amp; Αξιολόγησης: Δείκτες Εκροών</a:t>
            </a:r>
            <a:endParaRPr lang="en-US" dirty="0"/>
          </a:p>
        </p:txBody>
      </p:sp>
      <p:pic>
        <p:nvPicPr>
          <p:cNvPr id="5" name="Graphic 11" descr="Microscope">
            <a:extLst>
              <a:ext uri="{FF2B5EF4-FFF2-40B4-BE49-F238E27FC236}">
                <a16:creationId xmlns:a16="http://schemas.microsoft.com/office/drawing/2014/main" id="{918795EA-D22B-D543-9379-E9981D223468}"/>
              </a:ext>
            </a:extLst>
          </p:cNvPr>
          <p:cNvPicPr preferRelativeResize="0">
            <a:picLocks/>
          </p:cNvPicPr>
          <p:nvPr/>
        </p:nvPicPr>
        <p:blipFill>
          <a:blip r:embed="rId3" cstate="print">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35496" y="2276872"/>
            <a:ext cx="2242592" cy="1728192"/>
          </a:xfrm>
          <a:prstGeom prst="rect">
            <a:avLst/>
          </a:prstGeom>
          <a:effectLst>
            <a:reflection endPos="0" dist="50800" dir="5400000" sy="-100000" algn="bl" rotWithShape="0"/>
          </a:effectLst>
        </p:spPr>
      </p:pic>
    </p:spTree>
    <p:extLst>
      <p:ext uri="{BB962C8B-B14F-4D97-AF65-F5344CB8AC3E}">
        <p14:creationId xmlns:p14="http://schemas.microsoft.com/office/powerpoint/2010/main" val="32489136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AF8A71-4884-854F-8FF7-7FEDDF6AA0F3}"/>
              </a:ext>
            </a:extLst>
          </p:cNvPr>
          <p:cNvSpPr>
            <a:spLocks noGrp="1"/>
          </p:cNvSpPr>
          <p:nvPr>
            <p:ph type="title"/>
          </p:nvPr>
        </p:nvSpPr>
        <p:spPr>
          <a:xfrm>
            <a:off x="457200" y="548680"/>
            <a:ext cx="8229600" cy="1066800"/>
          </a:xfrm>
        </p:spPr>
        <p:txBody>
          <a:bodyPr>
            <a:normAutofit fontScale="90000"/>
          </a:bodyPr>
          <a:lstStyle/>
          <a:p>
            <a:r>
              <a:rPr lang="el-GR" dirty="0"/>
              <a:t>Πλαίσιο Παρακολούθησης &amp; Αξιολόγησης: Δείκτες Αποτελέσματος</a:t>
            </a:r>
            <a:endParaRPr lang="en-US" dirty="0"/>
          </a:p>
        </p:txBody>
      </p:sp>
      <p:sp>
        <p:nvSpPr>
          <p:cNvPr id="3" name="Content Placeholder 2">
            <a:extLst>
              <a:ext uri="{FF2B5EF4-FFF2-40B4-BE49-F238E27FC236}">
                <a16:creationId xmlns:a16="http://schemas.microsoft.com/office/drawing/2014/main" id="{26EDEF5D-6639-1249-870C-62D99901583B}"/>
              </a:ext>
            </a:extLst>
          </p:cNvPr>
          <p:cNvSpPr>
            <a:spLocks noGrp="1"/>
          </p:cNvSpPr>
          <p:nvPr>
            <p:ph idx="1"/>
          </p:nvPr>
        </p:nvSpPr>
        <p:spPr>
          <a:xfrm>
            <a:off x="1835696" y="1700808"/>
            <a:ext cx="7308304" cy="4325112"/>
          </a:xfrm>
        </p:spPr>
        <p:txBody>
          <a:bodyPr>
            <a:noAutofit/>
          </a:bodyPr>
          <a:lstStyle/>
          <a:p>
            <a:pPr>
              <a:buNone/>
            </a:pPr>
            <a:r>
              <a:rPr lang="el-GR" sz="1600" dirty="0"/>
              <a:t>Περιλαμβάνονται αποκλειστικά τα μεγέθη που είναι αποτέλεσμα της εφαρμογής του στρατηγικού σχεδίου</a:t>
            </a:r>
          </a:p>
          <a:p>
            <a:pPr>
              <a:buNone/>
            </a:pPr>
            <a:endParaRPr lang="el-GR" sz="1600" b="1" dirty="0"/>
          </a:p>
          <a:p>
            <a:pPr>
              <a:spcBef>
                <a:spcPts val="900"/>
              </a:spcBef>
              <a:buNone/>
            </a:pPr>
            <a:r>
              <a:rPr lang="en-US" sz="1600" b="1" dirty="0"/>
              <a:t>R.20 </a:t>
            </a:r>
            <a:r>
              <a:rPr lang="el-GR" sz="1600" b="1" dirty="0"/>
              <a:t>Προστασία ποιότητας νερού</a:t>
            </a:r>
            <a:r>
              <a:rPr lang="en-US" sz="1600" b="1" dirty="0"/>
              <a:t>: </a:t>
            </a:r>
            <a:r>
              <a:rPr lang="el-GR" sz="1600" dirty="0"/>
              <a:t>Μέρος της γεωργικής γης όπου εφαρμόζονται διαχειριστικές πρακτικές  που προστατεύουν την ποιότητα του νερού</a:t>
            </a:r>
            <a:endParaRPr lang="en-US" sz="1600" dirty="0"/>
          </a:p>
          <a:p>
            <a:pPr>
              <a:spcBef>
                <a:spcPts val="900"/>
              </a:spcBef>
              <a:buNone/>
            </a:pPr>
            <a:r>
              <a:rPr lang="es-ES" sz="1600" b="1" dirty="0"/>
              <a:t>R.21 </a:t>
            </a:r>
            <a:r>
              <a:rPr lang="el-GR" sz="1600" b="1" dirty="0"/>
              <a:t>Αειφόρος διαχείριση θρέψης</a:t>
            </a:r>
            <a:r>
              <a:rPr lang="es-ES" sz="1600" b="1" dirty="0"/>
              <a:t>: </a:t>
            </a:r>
            <a:r>
              <a:rPr lang="el-GR" sz="1600" dirty="0"/>
              <a:t>Μέρος της γεωργικής γης όπου εφαρμόζονται διαχειριστικές πρακτικές βελτίωσης του θρεπτικού ισοζυγίου</a:t>
            </a:r>
            <a:endParaRPr lang="es-ES" sz="1600" dirty="0"/>
          </a:p>
          <a:p>
            <a:pPr>
              <a:spcBef>
                <a:spcPts val="900"/>
              </a:spcBef>
              <a:buNone/>
            </a:pPr>
            <a:r>
              <a:rPr lang="en-US" sz="1600" b="1" dirty="0"/>
              <a:t>R.22 </a:t>
            </a:r>
            <a:r>
              <a:rPr lang="el-GR" sz="1600" b="1" dirty="0"/>
              <a:t>Αειφόρος χρήση υδάτων:</a:t>
            </a:r>
            <a:r>
              <a:rPr lang="el-GR" sz="1600" dirty="0"/>
              <a:t> Μέρος της αρδευόμενης  γης όπου εφαρμόζονται διαχειριστικές πρακτικές βελτίωσης του υδατικού ισοζυγίου</a:t>
            </a:r>
          </a:p>
          <a:p>
            <a:pPr>
              <a:spcBef>
                <a:spcPts val="900"/>
              </a:spcBef>
              <a:buNone/>
            </a:pPr>
            <a:r>
              <a:rPr lang="es-ES" sz="1600" b="1" dirty="0"/>
              <a:t>R.23 </a:t>
            </a:r>
            <a:r>
              <a:rPr lang="el-GR" sz="1600" b="1" dirty="0"/>
              <a:t>Περιβαλλοντικές/κλιματικές επιδόσεις των ενισχυόμενων επενδύσεων </a:t>
            </a:r>
            <a:r>
              <a:rPr lang="en-US" sz="1600" b="1" dirty="0"/>
              <a:t>: </a:t>
            </a:r>
            <a:r>
              <a:rPr lang="el-GR" sz="1600" dirty="0"/>
              <a:t>Μέρος των παραγωγών με ενισχυόμενες επενδύσεις οι οποίες συνδέονται με τη φροντίδα για το περιβάλλον και το κλίμα.</a:t>
            </a:r>
            <a:endParaRPr lang="en-US" sz="1600" dirty="0"/>
          </a:p>
          <a:p>
            <a:pPr>
              <a:spcBef>
                <a:spcPts val="900"/>
              </a:spcBef>
              <a:buNone/>
            </a:pPr>
            <a:r>
              <a:rPr lang="es-ES" sz="1600" b="1" dirty="0"/>
              <a:t>R.24 </a:t>
            </a:r>
            <a:r>
              <a:rPr lang="el-GR" sz="1600" b="1" dirty="0"/>
              <a:t>Περιβαλλοντικές/κλιματικές επιδόσεις δια της γνώσης: </a:t>
            </a:r>
            <a:r>
              <a:rPr lang="el-GR" sz="1600" dirty="0"/>
              <a:t>Μέρος των παραγωγών που ενισχύονται με συμβουλές/κατάρτιση που σχετίζεται με το περιβάλλον και το κλίμα</a:t>
            </a:r>
          </a:p>
          <a:p>
            <a:endParaRPr lang="en-US" sz="1600" dirty="0"/>
          </a:p>
        </p:txBody>
      </p:sp>
      <p:pic>
        <p:nvPicPr>
          <p:cNvPr id="5" name="Graphic 11" descr="Microscope">
            <a:extLst>
              <a:ext uri="{FF2B5EF4-FFF2-40B4-BE49-F238E27FC236}">
                <a16:creationId xmlns:a16="http://schemas.microsoft.com/office/drawing/2014/main" id="{8C9D7FC0-4EC3-BC41-BC00-E5C9FF34830B}"/>
              </a:ext>
            </a:extLst>
          </p:cNvPr>
          <p:cNvPicPr preferRelativeResize="0">
            <a:picLocks/>
          </p:cNvPicPr>
          <p:nvPr/>
        </p:nvPicPr>
        <p:blipFill>
          <a:blip r:embed="rId3" cstate="print">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35496" y="2276872"/>
            <a:ext cx="2242592" cy="1728192"/>
          </a:xfrm>
          <a:prstGeom prst="rect">
            <a:avLst/>
          </a:prstGeom>
          <a:effectLst>
            <a:reflection endPos="0" dist="50800" dir="5400000" sy="-100000" algn="bl" rotWithShape="0"/>
          </a:effectLst>
        </p:spPr>
      </p:pic>
    </p:spTree>
    <p:extLst>
      <p:ext uri="{BB962C8B-B14F-4D97-AF65-F5344CB8AC3E}">
        <p14:creationId xmlns:p14="http://schemas.microsoft.com/office/powerpoint/2010/main" val="353352921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0F55A87-BE99-AC42-B5AA-679BC46E92F7}"/>
              </a:ext>
            </a:extLst>
          </p:cNvPr>
          <p:cNvSpPr>
            <a:spLocks noGrp="1"/>
          </p:cNvSpPr>
          <p:nvPr>
            <p:ph idx="1"/>
          </p:nvPr>
        </p:nvSpPr>
        <p:spPr>
          <a:xfrm>
            <a:off x="1907704" y="2249424"/>
            <a:ext cx="6779096" cy="4325112"/>
          </a:xfrm>
        </p:spPr>
        <p:txBody>
          <a:bodyPr>
            <a:normAutofit fontScale="92500"/>
          </a:bodyPr>
          <a:lstStyle/>
          <a:p>
            <a:pPr>
              <a:buNone/>
            </a:pPr>
            <a:r>
              <a:rPr lang="en-US" b="1" dirty="0"/>
              <a:t>I.15 </a:t>
            </a:r>
            <a:r>
              <a:rPr lang="el-GR" dirty="0"/>
              <a:t>Βελτίωση της ποιότητας των υδάτων : Ισοζύγιο θρεπτικών στη γεωργική γη</a:t>
            </a:r>
            <a:endParaRPr lang="es-ES" dirty="0"/>
          </a:p>
          <a:p>
            <a:pPr>
              <a:buNone/>
            </a:pPr>
            <a:r>
              <a:rPr lang="el-GR" b="1" dirty="0"/>
              <a:t>Ι</a:t>
            </a:r>
            <a:r>
              <a:rPr lang="en-US" b="1" dirty="0"/>
              <a:t>.16 </a:t>
            </a:r>
            <a:r>
              <a:rPr lang="el-GR" dirty="0"/>
              <a:t>Μείωση απωλειών νιτρικών: Νιτρικά στα υπόγεια νερά. Ποσοστό των σημείων μέτρησης με συγκέντρωση νιτρικών που υπερβαίνει τα </a:t>
            </a:r>
            <a:r>
              <a:rPr lang="en-US" dirty="0"/>
              <a:t>50 mg/l </a:t>
            </a:r>
            <a:r>
              <a:rPr lang="el-GR" dirty="0"/>
              <a:t>(Οδηγία Νιτρικών)</a:t>
            </a:r>
            <a:endParaRPr lang="en-US" dirty="0"/>
          </a:p>
          <a:p>
            <a:pPr>
              <a:buNone/>
            </a:pPr>
            <a:r>
              <a:rPr lang="en-US" b="1" dirty="0"/>
              <a:t>I.17 </a:t>
            </a:r>
            <a:r>
              <a:rPr lang="el-GR" dirty="0"/>
              <a:t>Μείωση των πιέσεων στους </a:t>
            </a:r>
            <a:r>
              <a:rPr lang="el-GR" dirty="0" err="1"/>
              <a:t>υδροφορείς</a:t>
            </a:r>
            <a:r>
              <a:rPr lang="el-GR" dirty="0"/>
              <a:t>: </a:t>
            </a:r>
            <a:r>
              <a:rPr lang="es-ES" dirty="0" err="1"/>
              <a:t>Water</a:t>
            </a:r>
            <a:r>
              <a:rPr lang="es-ES" dirty="0"/>
              <a:t> </a:t>
            </a:r>
            <a:r>
              <a:rPr lang="es-ES" dirty="0" err="1"/>
              <a:t>Exploitation</a:t>
            </a:r>
            <a:r>
              <a:rPr lang="es-ES" dirty="0"/>
              <a:t> </a:t>
            </a:r>
            <a:r>
              <a:rPr lang="es-ES" dirty="0" err="1"/>
              <a:t>Index</a:t>
            </a:r>
            <a:r>
              <a:rPr lang="es-ES" dirty="0"/>
              <a:t> Plus</a:t>
            </a:r>
            <a:r>
              <a:rPr lang="el-GR" dirty="0"/>
              <a:t> </a:t>
            </a:r>
            <a:r>
              <a:rPr lang="es-ES" dirty="0"/>
              <a:t>(WEI+)</a:t>
            </a:r>
            <a:endParaRPr lang="el-GR" dirty="0"/>
          </a:p>
          <a:p>
            <a:endParaRPr lang="en-US" dirty="0"/>
          </a:p>
        </p:txBody>
      </p:sp>
      <p:sp>
        <p:nvSpPr>
          <p:cNvPr id="4" name="Title 1">
            <a:extLst>
              <a:ext uri="{FF2B5EF4-FFF2-40B4-BE49-F238E27FC236}">
                <a16:creationId xmlns:a16="http://schemas.microsoft.com/office/drawing/2014/main" id="{60C589CB-CEE7-A44D-B4A0-8E6108392C46}"/>
              </a:ext>
            </a:extLst>
          </p:cNvPr>
          <p:cNvSpPr>
            <a:spLocks noGrp="1"/>
          </p:cNvSpPr>
          <p:nvPr>
            <p:ph type="title"/>
          </p:nvPr>
        </p:nvSpPr>
        <p:spPr>
          <a:xfrm>
            <a:off x="457200" y="692696"/>
            <a:ext cx="8229600" cy="1066800"/>
          </a:xfrm>
        </p:spPr>
        <p:txBody>
          <a:bodyPr>
            <a:normAutofit fontScale="90000"/>
          </a:bodyPr>
          <a:lstStyle/>
          <a:p>
            <a:r>
              <a:rPr lang="el-GR" dirty="0"/>
              <a:t>Πλαίσιο Παρακολούθησης &amp; Αξιολόγησης: Δείκτες Επιπτώσεων</a:t>
            </a:r>
            <a:endParaRPr lang="en-US" dirty="0"/>
          </a:p>
        </p:txBody>
      </p:sp>
      <p:pic>
        <p:nvPicPr>
          <p:cNvPr id="5" name="Picture 4">
            <a:extLst>
              <a:ext uri="{FF2B5EF4-FFF2-40B4-BE49-F238E27FC236}">
                <a16:creationId xmlns:a16="http://schemas.microsoft.com/office/drawing/2014/main" id="{C415E142-2582-2E4A-B6E3-7AD138CFF8DC}"/>
              </a:ext>
            </a:extLst>
          </p:cNvPr>
          <p:cNvPicPr>
            <a:picLocks noChangeAspect="1"/>
          </p:cNvPicPr>
          <p:nvPr/>
        </p:nvPicPr>
        <p:blipFill>
          <a:blip r:embed="rId3">
            <a:biLevel thresh="75000"/>
          </a:blip>
          <a:stretch>
            <a:fillRect/>
          </a:stretch>
        </p:blipFill>
        <p:spPr>
          <a:xfrm>
            <a:off x="457200" y="2420888"/>
            <a:ext cx="1944216" cy="1944216"/>
          </a:xfrm>
          <a:prstGeom prst="rect">
            <a:avLst/>
          </a:prstGeom>
        </p:spPr>
      </p:pic>
    </p:spTree>
    <p:extLst>
      <p:ext uri="{BB962C8B-B14F-4D97-AF65-F5344CB8AC3E}">
        <p14:creationId xmlns:p14="http://schemas.microsoft.com/office/powerpoint/2010/main" val="7910952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7E82ED-1594-0A4A-B97F-447BB4EA8286}"/>
              </a:ext>
            </a:extLst>
          </p:cNvPr>
          <p:cNvSpPr>
            <a:spLocks noGrp="1"/>
          </p:cNvSpPr>
          <p:nvPr>
            <p:ph type="title"/>
          </p:nvPr>
        </p:nvSpPr>
        <p:spPr>
          <a:xfrm>
            <a:off x="457200" y="764704"/>
            <a:ext cx="8229600" cy="1066800"/>
          </a:xfrm>
        </p:spPr>
        <p:txBody>
          <a:bodyPr>
            <a:normAutofit/>
          </a:bodyPr>
          <a:lstStyle/>
          <a:p>
            <a:r>
              <a:rPr lang="el-GR" dirty="0"/>
              <a:t>Παράδειγμα 1</a:t>
            </a:r>
            <a:r>
              <a:rPr lang="en-US" dirty="0"/>
              <a:t>.1</a:t>
            </a:r>
            <a:r>
              <a:rPr lang="el-GR" dirty="0"/>
              <a:t>: Πρώτος Πυλώνας</a:t>
            </a:r>
            <a:endParaRPr lang="en-US" dirty="0"/>
          </a:p>
        </p:txBody>
      </p:sp>
      <p:sp>
        <p:nvSpPr>
          <p:cNvPr id="35" name="Right Triangle 34">
            <a:extLst>
              <a:ext uri="{FF2B5EF4-FFF2-40B4-BE49-F238E27FC236}">
                <a16:creationId xmlns:a16="http://schemas.microsoft.com/office/drawing/2014/main" id="{5C839533-E8BA-4C43-A9A4-9F6FDDCEF1C7}"/>
              </a:ext>
            </a:extLst>
          </p:cNvPr>
          <p:cNvSpPr/>
          <p:nvPr/>
        </p:nvSpPr>
        <p:spPr>
          <a:xfrm flipH="1">
            <a:off x="280235" y="3481921"/>
            <a:ext cx="262565" cy="251730"/>
          </a:xfrm>
          <a:prstGeom prst="rtTriangle">
            <a:avLst/>
          </a:prstGeom>
          <a:solidFill>
            <a:srgbClr val="F7931F">
              <a:lumMod val="50000"/>
            </a:srgbClr>
          </a:solidFill>
          <a:ln w="12700" cap="flat" cmpd="sng" algn="ctr">
            <a:noFill/>
            <a:prstDash val="solid"/>
            <a:miter lim="800000"/>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l-GR" sz="1200" b="0" i="0" u="none" strike="noStrike" kern="0" cap="none" spc="0" normalizeH="0" baseline="0">
              <a:ln>
                <a:noFill/>
              </a:ln>
              <a:solidFill>
                <a:prstClr val="white"/>
              </a:solidFill>
              <a:effectLst/>
              <a:uLnTx/>
              <a:uFillTx/>
              <a:latin typeface="Calibri" panose="020F0502020204030204" pitchFamily="34" charset="0"/>
              <a:cs typeface="Calibri" panose="020F0502020204030204" pitchFamily="34" charset="0"/>
            </a:endParaRPr>
          </a:p>
        </p:txBody>
      </p:sp>
      <p:sp>
        <p:nvSpPr>
          <p:cNvPr id="36" name="Right Triangle 35">
            <a:extLst>
              <a:ext uri="{FF2B5EF4-FFF2-40B4-BE49-F238E27FC236}">
                <a16:creationId xmlns:a16="http://schemas.microsoft.com/office/drawing/2014/main" id="{DAD37D6A-CD32-5249-9C46-2D27B8E51A73}"/>
              </a:ext>
            </a:extLst>
          </p:cNvPr>
          <p:cNvSpPr/>
          <p:nvPr/>
        </p:nvSpPr>
        <p:spPr>
          <a:xfrm flipH="1">
            <a:off x="2409401" y="3481921"/>
            <a:ext cx="262565" cy="251730"/>
          </a:xfrm>
          <a:prstGeom prst="rtTriangle">
            <a:avLst/>
          </a:prstGeom>
          <a:solidFill>
            <a:srgbClr val="4CC1EF">
              <a:lumMod val="50000"/>
            </a:srgbClr>
          </a:solidFill>
          <a:ln w="12700" cap="flat" cmpd="sng" algn="ctr">
            <a:noFill/>
            <a:prstDash val="solid"/>
            <a:miter lim="800000"/>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l-GR" sz="1200" b="0" i="0" u="none" strike="noStrike" kern="0" cap="none" spc="0" normalizeH="0" baseline="0">
              <a:ln>
                <a:noFill/>
              </a:ln>
              <a:solidFill>
                <a:prstClr val="white"/>
              </a:solidFill>
              <a:effectLst/>
              <a:uLnTx/>
              <a:uFillTx/>
              <a:latin typeface="Calibri" panose="020F0502020204030204" pitchFamily="34" charset="0"/>
              <a:cs typeface="Calibri" panose="020F0502020204030204" pitchFamily="34" charset="0"/>
            </a:endParaRPr>
          </a:p>
        </p:txBody>
      </p:sp>
      <p:sp>
        <p:nvSpPr>
          <p:cNvPr id="37" name="Right Triangle 36">
            <a:extLst>
              <a:ext uri="{FF2B5EF4-FFF2-40B4-BE49-F238E27FC236}">
                <a16:creationId xmlns:a16="http://schemas.microsoft.com/office/drawing/2014/main" id="{9E6B11CF-00BD-8942-B9A7-55A98FC8B21B}"/>
              </a:ext>
            </a:extLst>
          </p:cNvPr>
          <p:cNvSpPr/>
          <p:nvPr/>
        </p:nvSpPr>
        <p:spPr>
          <a:xfrm flipH="1">
            <a:off x="4538567" y="3481921"/>
            <a:ext cx="262565" cy="251730"/>
          </a:xfrm>
          <a:prstGeom prst="rtTriangle">
            <a:avLst/>
          </a:prstGeom>
          <a:solidFill>
            <a:srgbClr val="A2B969">
              <a:lumMod val="50000"/>
            </a:srgbClr>
          </a:solidFill>
          <a:ln w="12700" cap="flat" cmpd="sng" algn="ctr">
            <a:noFill/>
            <a:prstDash val="solid"/>
            <a:miter lim="800000"/>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l-GR" sz="1200" b="0" i="0" u="none" strike="noStrike" kern="0" cap="none" spc="0" normalizeH="0" baseline="0">
              <a:ln>
                <a:noFill/>
              </a:ln>
              <a:solidFill>
                <a:prstClr val="white"/>
              </a:solidFill>
              <a:effectLst/>
              <a:uLnTx/>
              <a:uFillTx/>
              <a:latin typeface="Calibri" panose="020F0502020204030204" pitchFamily="34" charset="0"/>
              <a:cs typeface="Calibri" panose="020F0502020204030204" pitchFamily="34" charset="0"/>
            </a:endParaRPr>
          </a:p>
        </p:txBody>
      </p:sp>
      <p:sp>
        <p:nvSpPr>
          <p:cNvPr id="38" name="Right Triangle 37">
            <a:extLst>
              <a:ext uri="{FF2B5EF4-FFF2-40B4-BE49-F238E27FC236}">
                <a16:creationId xmlns:a16="http://schemas.microsoft.com/office/drawing/2014/main" id="{508CECBE-A8E3-5148-B374-23DFBECBF39C}"/>
              </a:ext>
            </a:extLst>
          </p:cNvPr>
          <p:cNvSpPr/>
          <p:nvPr/>
        </p:nvSpPr>
        <p:spPr>
          <a:xfrm flipH="1">
            <a:off x="6667732" y="3481921"/>
            <a:ext cx="262565" cy="251730"/>
          </a:xfrm>
          <a:prstGeom prst="rtTriangle">
            <a:avLst/>
          </a:prstGeom>
          <a:solidFill>
            <a:schemeClr val="accent4">
              <a:lumMod val="40000"/>
              <a:lumOff val="60000"/>
            </a:schemeClr>
          </a:solidFill>
          <a:ln w="12700" cap="flat" cmpd="sng" algn="ctr">
            <a:noFill/>
            <a:prstDash val="solid"/>
            <a:miter lim="800000"/>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l-GR" sz="1200" b="0" i="0" u="none" strike="noStrike" kern="0" cap="none" spc="0" normalizeH="0" baseline="0">
              <a:ln>
                <a:noFill/>
              </a:ln>
              <a:solidFill>
                <a:prstClr val="white"/>
              </a:solidFill>
              <a:effectLst/>
              <a:uLnTx/>
              <a:uFillTx/>
              <a:latin typeface="Calibri" panose="020F0502020204030204" pitchFamily="34" charset="0"/>
              <a:cs typeface="Calibri" panose="020F0502020204030204" pitchFamily="34" charset="0"/>
            </a:endParaRPr>
          </a:p>
        </p:txBody>
      </p:sp>
      <p:sp>
        <p:nvSpPr>
          <p:cNvPr id="39" name="Shape 1347">
            <a:extLst>
              <a:ext uri="{FF2B5EF4-FFF2-40B4-BE49-F238E27FC236}">
                <a16:creationId xmlns:a16="http://schemas.microsoft.com/office/drawing/2014/main" id="{3094C63C-661F-4D47-A5E4-4937A95914AB}"/>
              </a:ext>
            </a:extLst>
          </p:cNvPr>
          <p:cNvSpPr/>
          <p:nvPr/>
        </p:nvSpPr>
        <p:spPr>
          <a:xfrm>
            <a:off x="-1" y="3683345"/>
            <a:ext cx="9144001" cy="1785066"/>
          </a:xfrm>
          <a:prstGeom prst="rect">
            <a:avLst/>
          </a:prstGeom>
          <a:gradFill flip="none" rotWithShape="1">
            <a:gsLst>
              <a:gs pos="0">
                <a:srgbClr val="D3D3D3">
                  <a:lumMod val="50000"/>
                </a:srgbClr>
              </a:gs>
              <a:gs pos="40000">
                <a:srgbClr val="D3D3D3"/>
              </a:gs>
              <a:gs pos="100000">
                <a:srgbClr val="D3D3D3">
                  <a:lumMod val="50000"/>
                </a:srgbClr>
              </a:gs>
              <a:gs pos="60000">
                <a:srgbClr val="D3D3D3"/>
              </a:gs>
            </a:gsLst>
            <a:lin ang="5400000" scaled="1"/>
            <a:tileRect/>
          </a:gradFill>
          <a:ln w="12700">
            <a:miter lim="400000"/>
          </a:ln>
          <a:effectLst/>
        </p:spPr>
        <p:txBody>
          <a:bodyPr lIns="34289" rIns="34289"/>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1pPr>
            <a:lvl2pPr marL="0" marR="0" indent="457189"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2pPr>
            <a:lvl3pPr marL="0" marR="0" indent="914377"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3pPr>
            <a:lvl4pPr marL="0" marR="0" indent="1371565"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4pPr>
            <a:lvl5pPr marL="0" marR="0" indent="1828754"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5pPr>
            <a:lvl6pPr marL="0" marR="0" indent="2285943"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6pPr>
            <a:lvl7pPr marL="0" marR="0" indent="2743131"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7pPr>
            <a:lvl8pPr marL="0" marR="0" indent="3200319"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8pPr>
            <a:lvl9pPr marL="0" marR="0" indent="3657508"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9pPr>
          </a:lstStyle>
          <a:p>
            <a:pPr marL="0" marR="0" lvl="0" indent="0" algn="l" defTabSz="914377" rtl="0" eaLnBrk="1" fontAlgn="auto" latinLnBrk="0" hangingPunct="0">
              <a:lnSpc>
                <a:spcPct val="100000"/>
              </a:lnSpc>
              <a:spcBef>
                <a:spcPts val="0"/>
              </a:spcBef>
              <a:spcAft>
                <a:spcPts val="0"/>
              </a:spcAft>
              <a:buClrTx/>
              <a:buSzTx/>
              <a:buFontTx/>
              <a:buNone/>
              <a:tabLst/>
              <a:defRPr/>
            </a:pPr>
            <a:endParaRPr kumimoji="0" lang="el-GR" sz="1350" b="0" i="0" u="none" strike="noStrike" kern="0" cap="none" spc="0" normalizeH="0" baseline="0">
              <a:ln>
                <a:noFill/>
              </a:ln>
              <a:solidFill>
                <a:srgbClr val="000000"/>
              </a:solidFill>
              <a:effectLst/>
              <a:uLnTx/>
              <a:uFillTx/>
              <a:latin typeface="Calibri" panose="020F0502020204030204" pitchFamily="34" charset="0"/>
              <a:cs typeface="Calibri" panose="020F0502020204030204" pitchFamily="34" charset="0"/>
              <a:sym typeface="Calibri"/>
            </a:endParaRPr>
          </a:p>
        </p:txBody>
      </p:sp>
      <p:sp>
        <p:nvSpPr>
          <p:cNvPr id="40" name="Shape 1366">
            <a:extLst>
              <a:ext uri="{FF2B5EF4-FFF2-40B4-BE49-F238E27FC236}">
                <a16:creationId xmlns:a16="http://schemas.microsoft.com/office/drawing/2014/main" id="{4138126E-220B-DB4C-9A2F-79F95020C549}"/>
              </a:ext>
            </a:extLst>
          </p:cNvPr>
          <p:cNvSpPr/>
          <p:nvPr/>
        </p:nvSpPr>
        <p:spPr>
          <a:xfrm rot="5400000">
            <a:off x="156019" y="3868702"/>
            <a:ext cx="2251336" cy="1477772"/>
          </a:xfrm>
          <a:prstGeom prst="rect">
            <a:avLst/>
          </a:prstGeom>
          <a:solidFill>
            <a:srgbClr val="F7931F"/>
          </a:solidFill>
          <a:ln w="12700" cap="flat">
            <a:noFill/>
            <a:miter lim="400000"/>
          </a:ln>
          <a:effectLst/>
        </p:spPr>
        <p:txBody>
          <a:bodyPr wrap="square" lIns="34289" tIns="34289" rIns="34289" bIns="34289" numCol="1" anchor="ctr">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1pPr>
            <a:lvl2pPr marL="0" marR="0" indent="457189"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2pPr>
            <a:lvl3pPr marL="0" marR="0" indent="914377"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3pPr>
            <a:lvl4pPr marL="0" marR="0" indent="1371565"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4pPr>
            <a:lvl5pPr marL="0" marR="0" indent="1828754"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5pPr>
            <a:lvl6pPr marL="0" marR="0" indent="2285943"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6pPr>
            <a:lvl7pPr marL="0" marR="0" indent="2743131"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7pPr>
            <a:lvl8pPr marL="0" marR="0" indent="3200319"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8pPr>
            <a:lvl9pPr marL="0" marR="0" indent="3657508"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9pPr>
          </a:lstStyle>
          <a:p>
            <a:pPr marL="0" marR="0" lvl="0" indent="0" algn="ctr" defTabSz="914377" rtl="0" eaLnBrk="1" fontAlgn="auto" latinLnBrk="0" hangingPunct="0">
              <a:lnSpc>
                <a:spcPct val="100000"/>
              </a:lnSpc>
              <a:spcBef>
                <a:spcPts val="0"/>
              </a:spcBef>
              <a:spcAft>
                <a:spcPts val="0"/>
              </a:spcAft>
              <a:buClrTx/>
              <a:buSzTx/>
              <a:buFontTx/>
              <a:buNone/>
              <a:tabLst/>
              <a:defRPr sz="2400">
                <a:solidFill>
                  <a:srgbClr val="FFFFFF"/>
                </a:solidFill>
              </a:defRPr>
            </a:pPr>
            <a:endParaRPr kumimoji="0" lang="el-GR" sz="2400" b="0" i="0" u="none" strike="noStrike" kern="0" cap="none" spc="0" normalizeH="0" baseline="0">
              <a:ln>
                <a:noFill/>
              </a:ln>
              <a:solidFill>
                <a:srgbClr val="FFFFFF"/>
              </a:solidFill>
              <a:effectLst/>
              <a:uLnTx/>
              <a:uFillTx/>
              <a:latin typeface="Calibri" panose="020F0502020204030204" pitchFamily="34" charset="0"/>
              <a:cs typeface="Calibri" panose="020F0502020204030204" pitchFamily="34" charset="0"/>
              <a:sym typeface="Calibri"/>
            </a:endParaRPr>
          </a:p>
        </p:txBody>
      </p:sp>
      <p:sp>
        <p:nvSpPr>
          <p:cNvPr id="41" name="Right Triangle 40">
            <a:extLst>
              <a:ext uri="{FF2B5EF4-FFF2-40B4-BE49-F238E27FC236}">
                <a16:creationId xmlns:a16="http://schemas.microsoft.com/office/drawing/2014/main" id="{F02B11AE-E6AC-0F4D-8C6F-127B2944156B}"/>
              </a:ext>
            </a:extLst>
          </p:cNvPr>
          <p:cNvSpPr/>
          <p:nvPr/>
        </p:nvSpPr>
        <p:spPr>
          <a:xfrm flipH="1" flipV="1">
            <a:off x="278637" y="5468410"/>
            <a:ext cx="262565" cy="264846"/>
          </a:xfrm>
          <a:prstGeom prst="rtTriangle">
            <a:avLst/>
          </a:prstGeom>
          <a:solidFill>
            <a:srgbClr val="F7931F">
              <a:lumMod val="50000"/>
            </a:srgbClr>
          </a:solidFill>
          <a:ln w="12700" cap="flat" cmpd="sng" algn="ctr">
            <a:noFill/>
            <a:prstDash val="solid"/>
            <a:miter lim="800000"/>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l-GR" sz="1200" b="0" i="0" u="none" strike="noStrike" kern="0" cap="none" spc="0" normalizeH="0" baseline="0">
              <a:ln>
                <a:noFill/>
              </a:ln>
              <a:solidFill>
                <a:prstClr val="white"/>
              </a:solidFill>
              <a:effectLst/>
              <a:uLnTx/>
              <a:uFillTx/>
              <a:latin typeface="Calibri" panose="020F0502020204030204" pitchFamily="34" charset="0"/>
              <a:cs typeface="Calibri" panose="020F0502020204030204" pitchFamily="34" charset="0"/>
            </a:endParaRPr>
          </a:p>
        </p:txBody>
      </p:sp>
      <p:sp>
        <p:nvSpPr>
          <p:cNvPr id="42" name="Shape 1366">
            <a:extLst>
              <a:ext uri="{FF2B5EF4-FFF2-40B4-BE49-F238E27FC236}">
                <a16:creationId xmlns:a16="http://schemas.microsoft.com/office/drawing/2014/main" id="{68A4C4ED-4499-F349-A541-72053439624F}"/>
              </a:ext>
            </a:extLst>
          </p:cNvPr>
          <p:cNvSpPr/>
          <p:nvPr/>
        </p:nvSpPr>
        <p:spPr>
          <a:xfrm rot="5400000">
            <a:off x="2285185" y="3868702"/>
            <a:ext cx="2251336" cy="1477772"/>
          </a:xfrm>
          <a:prstGeom prst="rect">
            <a:avLst/>
          </a:prstGeom>
          <a:solidFill>
            <a:srgbClr val="4CC1EF"/>
          </a:solidFill>
          <a:ln w="12700" cap="flat">
            <a:noFill/>
            <a:miter lim="400000"/>
          </a:ln>
          <a:effectLst/>
        </p:spPr>
        <p:txBody>
          <a:bodyPr wrap="square" lIns="34289" tIns="34289" rIns="34289" bIns="34289" numCol="1" anchor="ctr">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1pPr>
            <a:lvl2pPr marL="0" marR="0" indent="457189"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2pPr>
            <a:lvl3pPr marL="0" marR="0" indent="914377"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3pPr>
            <a:lvl4pPr marL="0" marR="0" indent="1371565"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4pPr>
            <a:lvl5pPr marL="0" marR="0" indent="1828754"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5pPr>
            <a:lvl6pPr marL="0" marR="0" indent="2285943"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6pPr>
            <a:lvl7pPr marL="0" marR="0" indent="2743131"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7pPr>
            <a:lvl8pPr marL="0" marR="0" indent="3200319"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8pPr>
            <a:lvl9pPr marL="0" marR="0" indent="3657508"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9pPr>
          </a:lstStyle>
          <a:p>
            <a:pPr marL="0" marR="0" lvl="0" indent="0" algn="ctr" defTabSz="914377" rtl="0" eaLnBrk="1" fontAlgn="auto" latinLnBrk="0" hangingPunct="0">
              <a:lnSpc>
                <a:spcPct val="100000"/>
              </a:lnSpc>
              <a:spcBef>
                <a:spcPts val="0"/>
              </a:spcBef>
              <a:spcAft>
                <a:spcPts val="0"/>
              </a:spcAft>
              <a:buClrTx/>
              <a:buSzTx/>
              <a:buFontTx/>
              <a:buNone/>
              <a:tabLst/>
              <a:defRPr sz="2400">
                <a:solidFill>
                  <a:srgbClr val="FFFFFF"/>
                </a:solidFill>
              </a:defRPr>
            </a:pPr>
            <a:endParaRPr kumimoji="0" lang="el-GR" sz="2400" b="0" i="0" u="none" strike="noStrike" kern="0" cap="none" spc="0" normalizeH="0" baseline="0">
              <a:ln>
                <a:noFill/>
              </a:ln>
              <a:solidFill>
                <a:srgbClr val="FFFFFF"/>
              </a:solidFill>
              <a:effectLst/>
              <a:uLnTx/>
              <a:uFillTx/>
              <a:latin typeface="Calibri" panose="020F0502020204030204" pitchFamily="34" charset="0"/>
              <a:cs typeface="Calibri" panose="020F0502020204030204" pitchFamily="34" charset="0"/>
              <a:sym typeface="Calibri"/>
            </a:endParaRPr>
          </a:p>
        </p:txBody>
      </p:sp>
      <p:sp>
        <p:nvSpPr>
          <p:cNvPr id="43" name="Right Triangle 42">
            <a:extLst>
              <a:ext uri="{FF2B5EF4-FFF2-40B4-BE49-F238E27FC236}">
                <a16:creationId xmlns:a16="http://schemas.microsoft.com/office/drawing/2014/main" id="{3B24B0F5-CD25-A14F-AA37-63EA97EFA824}"/>
              </a:ext>
            </a:extLst>
          </p:cNvPr>
          <p:cNvSpPr/>
          <p:nvPr/>
        </p:nvSpPr>
        <p:spPr>
          <a:xfrm flipH="1" flipV="1">
            <a:off x="2411414" y="5468410"/>
            <a:ext cx="262565" cy="264846"/>
          </a:xfrm>
          <a:prstGeom prst="rtTriangle">
            <a:avLst/>
          </a:prstGeom>
          <a:solidFill>
            <a:srgbClr val="4CC1EF">
              <a:lumMod val="50000"/>
            </a:srgbClr>
          </a:solidFill>
          <a:ln w="12700" cap="flat" cmpd="sng" algn="ctr">
            <a:noFill/>
            <a:prstDash val="solid"/>
            <a:miter lim="800000"/>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l-GR" sz="1200" b="0" i="0" u="none" strike="noStrike" kern="0" cap="none" spc="0" normalizeH="0" baseline="0">
              <a:ln>
                <a:noFill/>
              </a:ln>
              <a:solidFill>
                <a:prstClr val="white"/>
              </a:solidFill>
              <a:effectLst/>
              <a:uLnTx/>
              <a:uFillTx/>
              <a:latin typeface="Calibri" panose="020F0502020204030204" pitchFamily="34" charset="0"/>
              <a:cs typeface="Calibri" panose="020F0502020204030204" pitchFamily="34" charset="0"/>
            </a:endParaRPr>
          </a:p>
        </p:txBody>
      </p:sp>
      <p:sp>
        <p:nvSpPr>
          <p:cNvPr id="44" name="Right Triangle 43">
            <a:extLst>
              <a:ext uri="{FF2B5EF4-FFF2-40B4-BE49-F238E27FC236}">
                <a16:creationId xmlns:a16="http://schemas.microsoft.com/office/drawing/2014/main" id="{A055A2FC-9B62-A94A-BAEB-572920F12F4D}"/>
              </a:ext>
            </a:extLst>
          </p:cNvPr>
          <p:cNvSpPr/>
          <p:nvPr/>
        </p:nvSpPr>
        <p:spPr>
          <a:xfrm flipH="1" flipV="1">
            <a:off x="4549818" y="5468410"/>
            <a:ext cx="262565" cy="264846"/>
          </a:xfrm>
          <a:prstGeom prst="rtTriangle">
            <a:avLst/>
          </a:prstGeom>
          <a:solidFill>
            <a:srgbClr val="A2B969">
              <a:lumMod val="50000"/>
            </a:srgbClr>
          </a:solidFill>
          <a:ln w="12700" cap="flat" cmpd="sng" algn="ctr">
            <a:noFill/>
            <a:prstDash val="solid"/>
            <a:miter lim="800000"/>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l-GR" sz="1200" b="0" i="0" u="none" strike="noStrike" kern="0" cap="none" spc="0" normalizeH="0" baseline="0">
              <a:ln>
                <a:noFill/>
              </a:ln>
              <a:solidFill>
                <a:prstClr val="white"/>
              </a:solidFill>
              <a:effectLst/>
              <a:uLnTx/>
              <a:uFillTx/>
              <a:latin typeface="Calibri" panose="020F0502020204030204" pitchFamily="34" charset="0"/>
              <a:cs typeface="Calibri" panose="020F0502020204030204" pitchFamily="34" charset="0"/>
            </a:endParaRPr>
          </a:p>
        </p:txBody>
      </p:sp>
      <p:sp>
        <p:nvSpPr>
          <p:cNvPr id="45" name="Shape 1366">
            <a:extLst>
              <a:ext uri="{FF2B5EF4-FFF2-40B4-BE49-F238E27FC236}">
                <a16:creationId xmlns:a16="http://schemas.microsoft.com/office/drawing/2014/main" id="{A4F7F862-1DFB-6348-BCA4-C18B5BFFA881}"/>
              </a:ext>
            </a:extLst>
          </p:cNvPr>
          <p:cNvSpPr/>
          <p:nvPr/>
        </p:nvSpPr>
        <p:spPr>
          <a:xfrm rot="5400000">
            <a:off x="6774432" y="3637786"/>
            <a:ext cx="2251336" cy="1939604"/>
          </a:xfrm>
          <a:prstGeom prst="rect">
            <a:avLst/>
          </a:prstGeom>
          <a:solidFill>
            <a:schemeClr val="accent4">
              <a:lumMod val="40000"/>
              <a:lumOff val="60000"/>
            </a:schemeClr>
          </a:solidFill>
          <a:ln w="12700" cap="flat">
            <a:noFill/>
            <a:miter lim="400000"/>
          </a:ln>
          <a:effectLst/>
        </p:spPr>
        <p:txBody>
          <a:bodyPr wrap="square" lIns="34289" tIns="34289" rIns="34289" bIns="34289" numCol="1" anchor="ctr">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1pPr>
            <a:lvl2pPr marL="0" marR="0" indent="457189"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2pPr>
            <a:lvl3pPr marL="0" marR="0" indent="914377"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3pPr>
            <a:lvl4pPr marL="0" marR="0" indent="1371565"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4pPr>
            <a:lvl5pPr marL="0" marR="0" indent="1828754"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5pPr>
            <a:lvl6pPr marL="0" marR="0" indent="2285943"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6pPr>
            <a:lvl7pPr marL="0" marR="0" indent="2743131"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7pPr>
            <a:lvl8pPr marL="0" marR="0" indent="3200319"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8pPr>
            <a:lvl9pPr marL="0" marR="0" indent="3657508"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9pPr>
          </a:lstStyle>
          <a:p>
            <a:pPr marL="0" marR="0" lvl="0" indent="0" algn="ctr" defTabSz="914377" rtl="0" eaLnBrk="1" fontAlgn="auto" latinLnBrk="0" hangingPunct="0">
              <a:lnSpc>
                <a:spcPct val="100000"/>
              </a:lnSpc>
              <a:spcBef>
                <a:spcPts val="0"/>
              </a:spcBef>
              <a:spcAft>
                <a:spcPts val="0"/>
              </a:spcAft>
              <a:buClrTx/>
              <a:buSzTx/>
              <a:buFontTx/>
              <a:buNone/>
              <a:tabLst/>
              <a:defRPr sz="2400">
                <a:solidFill>
                  <a:srgbClr val="FFFFFF"/>
                </a:solidFill>
              </a:defRPr>
            </a:pPr>
            <a:endParaRPr kumimoji="0" lang="el-GR" sz="2400" b="0" i="0" u="none" strike="noStrike" kern="0" cap="none" spc="0" normalizeH="0" baseline="0" dirty="0">
              <a:ln>
                <a:noFill/>
              </a:ln>
              <a:solidFill>
                <a:srgbClr val="FFFFFF"/>
              </a:solidFill>
              <a:effectLst/>
              <a:uLnTx/>
              <a:uFillTx/>
              <a:latin typeface="Calibri" panose="020F0502020204030204" pitchFamily="34" charset="0"/>
              <a:cs typeface="Calibri" panose="020F0502020204030204" pitchFamily="34" charset="0"/>
              <a:sym typeface="Calibri"/>
            </a:endParaRPr>
          </a:p>
        </p:txBody>
      </p:sp>
      <p:sp>
        <p:nvSpPr>
          <p:cNvPr id="46" name="Right Triangle 45">
            <a:extLst>
              <a:ext uri="{FF2B5EF4-FFF2-40B4-BE49-F238E27FC236}">
                <a16:creationId xmlns:a16="http://schemas.microsoft.com/office/drawing/2014/main" id="{25AD696A-A704-9942-A6B5-FF7237B5ADAC}"/>
              </a:ext>
            </a:extLst>
          </p:cNvPr>
          <p:cNvSpPr/>
          <p:nvPr/>
        </p:nvSpPr>
        <p:spPr>
          <a:xfrm flipH="1" flipV="1">
            <a:off x="6673359" y="5468410"/>
            <a:ext cx="262565" cy="264846"/>
          </a:xfrm>
          <a:prstGeom prst="rtTriangle">
            <a:avLst/>
          </a:prstGeom>
          <a:solidFill>
            <a:schemeClr val="accent4">
              <a:lumMod val="40000"/>
              <a:lumOff val="60000"/>
            </a:schemeClr>
          </a:solidFill>
          <a:ln w="12700" cap="flat" cmpd="sng" algn="ctr">
            <a:noFill/>
            <a:prstDash val="solid"/>
            <a:miter lim="800000"/>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l-GR" sz="1200" b="0" i="0" u="none" strike="noStrike" kern="0" cap="none" spc="0" normalizeH="0" baseline="0">
              <a:ln>
                <a:noFill/>
              </a:ln>
              <a:solidFill>
                <a:prstClr val="white"/>
              </a:solidFill>
              <a:effectLst/>
              <a:uLnTx/>
              <a:uFillTx/>
              <a:latin typeface="Calibri" panose="020F0502020204030204" pitchFamily="34" charset="0"/>
              <a:cs typeface="Calibri" panose="020F0502020204030204" pitchFamily="34" charset="0"/>
            </a:endParaRPr>
          </a:p>
        </p:txBody>
      </p:sp>
      <p:grpSp>
        <p:nvGrpSpPr>
          <p:cNvPr id="47" name="Group 46">
            <a:extLst>
              <a:ext uri="{FF2B5EF4-FFF2-40B4-BE49-F238E27FC236}">
                <a16:creationId xmlns:a16="http://schemas.microsoft.com/office/drawing/2014/main" id="{AA2A2835-99DF-8043-84A5-2A1757A81A5E}"/>
              </a:ext>
            </a:extLst>
          </p:cNvPr>
          <p:cNvGrpSpPr/>
          <p:nvPr/>
        </p:nvGrpSpPr>
        <p:grpSpPr>
          <a:xfrm>
            <a:off x="2778215" y="4240259"/>
            <a:ext cx="1508574" cy="830997"/>
            <a:chOff x="791949" y="2578931"/>
            <a:chExt cx="1733380" cy="1434543"/>
          </a:xfrm>
        </p:grpSpPr>
        <p:sp>
          <p:nvSpPr>
            <p:cNvPr id="48" name="TextBox 47">
              <a:extLst>
                <a:ext uri="{FF2B5EF4-FFF2-40B4-BE49-F238E27FC236}">
                  <a16:creationId xmlns:a16="http://schemas.microsoft.com/office/drawing/2014/main" id="{E9A462D8-59BA-D348-868B-77FC494ED60D}"/>
                </a:ext>
              </a:extLst>
            </p:cNvPr>
            <p:cNvSpPr txBox="1"/>
            <p:nvPr/>
          </p:nvSpPr>
          <p:spPr>
            <a:xfrm>
              <a:off x="791949" y="2578931"/>
              <a:ext cx="1733380" cy="1434543"/>
            </a:xfrm>
            <a:prstGeom prst="rect">
              <a:avLst/>
            </a:prstGeom>
            <a:noFill/>
          </p:spPr>
          <p:txBody>
            <a:bodyPr wrap="square" lIns="0" rIns="0" rtlCol="0" anchor="b">
              <a:spAutoFit/>
            </a:bodyPr>
            <a:lstStyle/>
            <a:p>
              <a:pPr algn="ctr"/>
              <a:r>
                <a:rPr lang="el-GR" sz="1600" b="1" dirty="0">
                  <a:solidFill>
                    <a:srgbClr val="002060"/>
                  </a:solidFill>
                  <a:latin typeface="Calibri" panose="020F0502020204030204" pitchFamily="34" charset="0"/>
                  <a:cs typeface="Calibri" panose="020F0502020204030204" pitchFamily="34" charset="0"/>
                </a:rPr>
                <a:t>Ενίσχυση </a:t>
              </a:r>
              <a:r>
                <a:rPr lang="el-GR" sz="1600" b="1" dirty="0" err="1">
                  <a:solidFill>
                    <a:srgbClr val="002060"/>
                  </a:solidFill>
                  <a:latin typeface="Calibri" panose="020F0502020204030204" pitchFamily="34" charset="0"/>
                  <a:cs typeface="Calibri" panose="020F0502020204030204" pitchFamily="34" charset="0"/>
                </a:rPr>
                <a:t>Ξηρικών</a:t>
              </a:r>
              <a:r>
                <a:rPr lang="el-GR" sz="1600" b="1" dirty="0">
                  <a:solidFill>
                    <a:srgbClr val="002060"/>
                  </a:solidFill>
                  <a:latin typeface="Calibri" panose="020F0502020204030204" pitchFamily="34" charset="0"/>
                  <a:cs typeface="Calibri" panose="020F0502020204030204" pitchFamily="34" charset="0"/>
                </a:rPr>
                <a:t> Καλλιεργειών </a:t>
              </a:r>
            </a:p>
          </p:txBody>
        </p:sp>
        <p:sp>
          <p:nvSpPr>
            <p:cNvPr id="49" name="TextBox 48">
              <a:extLst>
                <a:ext uri="{FF2B5EF4-FFF2-40B4-BE49-F238E27FC236}">
                  <a16:creationId xmlns:a16="http://schemas.microsoft.com/office/drawing/2014/main" id="{CA165CE1-61CC-F242-9D7C-9D39224BB01E}"/>
                </a:ext>
              </a:extLst>
            </p:cNvPr>
            <p:cNvSpPr txBox="1"/>
            <p:nvPr/>
          </p:nvSpPr>
          <p:spPr>
            <a:xfrm>
              <a:off x="838200" y="3268015"/>
              <a:ext cx="1556607" cy="425049"/>
            </a:xfrm>
            <a:prstGeom prst="rect">
              <a:avLst/>
            </a:prstGeom>
            <a:noFill/>
          </p:spPr>
          <p:txBody>
            <a:bodyPr wrap="square" lIns="0" rIns="0" rtlCol="0" anchor="t">
              <a:spAutoFit/>
            </a:bodyPr>
            <a:lstStyle/>
            <a:p>
              <a:pPr algn="just" eaLnBrk="1" fontAlgn="auto" hangingPunct="1">
                <a:spcBef>
                  <a:spcPts val="0"/>
                </a:spcBef>
                <a:spcAft>
                  <a:spcPts val="0"/>
                </a:spcAft>
              </a:pPr>
              <a:endParaRPr lang="el-GR" sz="1000" dirty="0">
                <a:solidFill>
                  <a:srgbClr val="002060"/>
                </a:solidFill>
                <a:latin typeface="Calibri" panose="020F0502020204030204" pitchFamily="34" charset="0"/>
                <a:cs typeface="Calibri" panose="020F0502020204030204" pitchFamily="34" charset="0"/>
              </a:endParaRPr>
            </a:p>
          </p:txBody>
        </p:sp>
      </p:grpSp>
      <p:sp>
        <p:nvSpPr>
          <p:cNvPr id="52" name="Isosceles Triangle 21">
            <a:extLst>
              <a:ext uri="{FF2B5EF4-FFF2-40B4-BE49-F238E27FC236}">
                <a16:creationId xmlns:a16="http://schemas.microsoft.com/office/drawing/2014/main" id="{8DCA4CF5-7FC8-0B40-813B-24657E520860}"/>
              </a:ext>
            </a:extLst>
          </p:cNvPr>
          <p:cNvSpPr/>
          <p:nvPr/>
        </p:nvSpPr>
        <p:spPr>
          <a:xfrm rot="5400000">
            <a:off x="1124244" y="4378250"/>
            <a:ext cx="2251336" cy="458676"/>
          </a:xfrm>
          <a:prstGeom prst="triangle">
            <a:avLst/>
          </a:prstGeom>
          <a:solidFill>
            <a:srgbClr val="F7931F"/>
          </a:solidFill>
          <a:ln w="12700" cap="flat" cmpd="sng" algn="ctr">
            <a:noFill/>
            <a:prstDash val="solid"/>
            <a:miter lim="800000"/>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l-GR" sz="1200" b="0" i="0" u="none" strike="noStrike" kern="0" cap="none" spc="0" normalizeH="0" baseline="0">
              <a:ln>
                <a:noFill/>
              </a:ln>
              <a:solidFill>
                <a:prstClr val="white"/>
              </a:solidFill>
              <a:effectLst/>
              <a:uLnTx/>
              <a:uFillTx/>
              <a:latin typeface="Calibri" panose="020F0502020204030204" pitchFamily="34" charset="0"/>
              <a:cs typeface="Calibri" panose="020F0502020204030204" pitchFamily="34" charset="0"/>
            </a:endParaRPr>
          </a:p>
        </p:txBody>
      </p:sp>
      <p:sp>
        <p:nvSpPr>
          <p:cNvPr id="53" name="Isosceles Triangle 22">
            <a:extLst>
              <a:ext uri="{FF2B5EF4-FFF2-40B4-BE49-F238E27FC236}">
                <a16:creationId xmlns:a16="http://schemas.microsoft.com/office/drawing/2014/main" id="{3000B995-AA54-2A4D-8A99-5A72249F5B8F}"/>
              </a:ext>
            </a:extLst>
          </p:cNvPr>
          <p:cNvSpPr/>
          <p:nvPr/>
        </p:nvSpPr>
        <p:spPr>
          <a:xfrm rot="5400000">
            <a:off x="3247785" y="4378250"/>
            <a:ext cx="2251336" cy="458676"/>
          </a:xfrm>
          <a:prstGeom prst="triangle">
            <a:avLst/>
          </a:prstGeom>
          <a:solidFill>
            <a:srgbClr val="4CC1EF"/>
          </a:solidFill>
          <a:ln w="12700" cap="flat" cmpd="sng" algn="ctr">
            <a:noFill/>
            <a:prstDash val="solid"/>
            <a:miter lim="800000"/>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l-GR" sz="1200" b="0" i="0" u="none" strike="noStrike" kern="0" cap="none" spc="0" normalizeH="0" baseline="0">
              <a:ln>
                <a:noFill/>
              </a:ln>
              <a:solidFill>
                <a:prstClr val="white"/>
              </a:solidFill>
              <a:effectLst/>
              <a:uLnTx/>
              <a:uFillTx/>
              <a:latin typeface="Calibri" panose="020F0502020204030204" pitchFamily="34" charset="0"/>
              <a:cs typeface="Calibri" panose="020F0502020204030204" pitchFamily="34" charset="0"/>
            </a:endParaRPr>
          </a:p>
        </p:txBody>
      </p:sp>
      <p:sp>
        <p:nvSpPr>
          <p:cNvPr id="54" name="Shape 1366">
            <a:extLst>
              <a:ext uri="{FF2B5EF4-FFF2-40B4-BE49-F238E27FC236}">
                <a16:creationId xmlns:a16="http://schemas.microsoft.com/office/drawing/2014/main" id="{D88B5C74-0DD7-D248-AB30-7E2D55831183}"/>
              </a:ext>
            </a:extLst>
          </p:cNvPr>
          <p:cNvSpPr/>
          <p:nvPr/>
        </p:nvSpPr>
        <p:spPr>
          <a:xfrm rot="5400000">
            <a:off x="4414350" y="3868701"/>
            <a:ext cx="2251336" cy="1477773"/>
          </a:xfrm>
          <a:prstGeom prst="rect">
            <a:avLst/>
          </a:prstGeom>
          <a:solidFill>
            <a:srgbClr val="A2B969"/>
          </a:solidFill>
          <a:ln w="12700" cap="flat">
            <a:noFill/>
            <a:miter lim="400000"/>
          </a:ln>
          <a:effectLst/>
        </p:spPr>
        <p:txBody>
          <a:bodyPr wrap="square" lIns="34289" tIns="34289" rIns="34289" bIns="34289" numCol="1" anchor="ctr">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1pPr>
            <a:lvl2pPr marL="0" marR="0" indent="457189"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2pPr>
            <a:lvl3pPr marL="0" marR="0" indent="914377"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3pPr>
            <a:lvl4pPr marL="0" marR="0" indent="1371565"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4pPr>
            <a:lvl5pPr marL="0" marR="0" indent="1828754"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5pPr>
            <a:lvl6pPr marL="0" marR="0" indent="2285943"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6pPr>
            <a:lvl7pPr marL="0" marR="0" indent="2743131"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7pPr>
            <a:lvl8pPr marL="0" marR="0" indent="3200319"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8pPr>
            <a:lvl9pPr marL="0" marR="0" indent="3657508"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9pPr>
          </a:lstStyle>
          <a:p>
            <a:pPr marL="0" marR="0" lvl="0" indent="0" algn="ctr" defTabSz="914377" rtl="0" eaLnBrk="1" fontAlgn="auto" latinLnBrk="0" hangingPunct="0">
              <a:lnSpc>
                <a:spcPct val="100000"/>
              </a:lnSpc>
              <a:spcBef>
                <a:spcPts val="0"/>
              </a:spcBef>
              <a:spcAft>
                <a:spcPts val="0"/>
              </a:spcAft>
              <a:buClrTx/>
              <a:buSzTx/>
              <a:buFontTx/>
              <a:buNone/>
              <a:tabLst/>
              <a:defRPr sz="2400">
                <a:solidFill>
                  <a:srgbClr val="FFFFFF"/>
                </a:solidFill>
              </a:defRPr>
            </a:pPr>
            <a:endParaRPr kumimoji="0" lang="el-GR" sz="2400" b="0" i="0" u="none" strike="noStrike" kern="0" cap="none" spc="0" normalizeH="0" baseline="0">
              <a:ln>
                <a:noFill/>
              </a:ln>
              <a:solidFill>
                <a:srgbClr val="FFFFFF"/>
              </a:solidFill>
              <a:effectLst/>
              <a:uLnTx/>
              <a:uFillTx/>
              <a:latin typeface="Calibri" panose="020F0502020204030204" pitchFamily="34" charset="0"/>
              <a:cs typeface="Calibri" panose="020F0502020204030204" pitchFamily="34" charset="0"/>
              <a:sym typeface="Calibri"/>
            </a:endParaRPr>
          </a:p>
        </p:txBody>
      </p:sp>
      <p:sp>
        <p:nvSpPr>
          <p:cNvPr id="55" name="Isosceles Triangle 24">
            <a:extLst>
              <a:ext uri="{FF2B5EF4-FFF2-40B4-BE49-F238E27FC236}">
                <a16:creationId xmlns:a16="http://schemas.microsoft.com/office/drawing/2014/main" id="{6F24B1D7-1AA0-524C-AA04-3C4B38FFCE74}"/>
              </a:ext>
            </a:extLst>
          </p:cNvPr>
          <p:cNvSpPr/>
          <p:nvPr/>
        </p:nvSpPr>
        <p:spPr>
          <a:xfrm rot="5400000">
            <a:off x="5382574" y="4378250"/>
            <a:ext cx="2251336" cy="458676"/>
          </a:xfrm>
          <a:prstGeom prst="triangle">
            <a:avLst/>
          </a:prstGeom>
          <a:solidFill>
            <a:srgbClr val="A2B969"/>
          </a:solidFill>
          <a:ln w="12700" cap="flat" cmpd="sng" algn="ctr">
            <a:noFill/>
            <a:prstDash val="solid"/>
            <a:miter lim="800000"/>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l-GR" sz="1200" b="0" i="0" u="none" strike="noStrike" kern="0" cap="none" spc="0" normalizeH="0" baseline="0">
              <a:ln>
                <a:noFill/>
              </a:ln>
              <a:solidFill>
                <a:prstClr val="white"/>
              </a:solidFill>
              <a:effectLst/>
              <a:uLnTx/>
              <a:uFillTx/>
              <a:latin typeface="Calibri" panose="020F0502020204030204" pitchFamily="34" charset="0"/>
              <a:cs typeface="Calibri" panose="020F0502020204030204" pitchFamily="34" charset="0"/>
            </a:endParaRPr>
          </a:p>
        </p:txBody>
      </p:sp>
      <p:grpSp>
        <p:nvGrpSpPr>
          <p:cNvPr id="56" name="Group 55">
            <a:extLst>
              <a:ext uri="{FF2B5EF4-FFF2-40B4-BE49-F238E27FC236}">
                <a16:creationId xmlns:a16="http://schemas.microsoft.com/office/drawing/2014/main" id="{84648855-87FD-7041-A1DC-09441C311865}"/>
              </a:ext>
            </a:extLst>
          </p:cNvPr>
          <p:cNvGrpSpPr/>
          <p:nvPr/>
        </p:nvGrpSpPr>
        <p:grpSpPr>
          <a:xfrm>
            <a:off x="4848266" y="3880369"/>
            <a:ext cx="1756336" cy="1311689"/>
            <a:chOff x="830405" y="2625286"/>
            <a:chExt cx="1976450" cy="2607913"/>
          </a:xfrm>
        </p:grpSpPr>
        <p:sp>
          <p:nvSpPr>
            <p:cNvPr id="57" name="TextBox 56">
              <a:extLst>
                <a:ext uri="{FF2B5EF4-FFF2-40B4-BE49-F238E27FC236}">
                  <a16:creationId xmlns:a16="http://schemas.microsoft.com/office/drawing/2014/main" id="{0E24E830-600F-704A-A7FF-48D9B8A90AE2}"/>
                </a:ext>
              </a:extLst>
            </p:cNvPr>
            <p:cNvSpPr txBox="1"/>
            <p:nvPr/>
          </p:nvSpPr>
          <p:spPr>
            <a:xfrm>
              <a:off x="830405" y="2625286"/>
              <a:ext cx="1887084" cy="673117"/>
            </a:xfrm>
            <a:prstGeom prst="rect">
              <a:avLst/>
            </a:prstGeom>
            <a:noFill/>
          </p:spPr>
          <p:txBody>
            <a:bodyPr wrap="square" lIns="0" rIns="0" rtlCol="0" anchor="b">
              <a:spAutoFit/>
            </a:bodyPr>
            <a:lstStyle/>
            <a:p>
              <a:pPr algn="ctr" eaLnBrk="1" fontAlgn="auto" hangingPunct="1">
                <a:spcBef>
                  <a:spcPts val="0"/>
                </a:spcBef>
                <a:spcAft>
                  <a:spcPts val="0"/>
                </a:spcAft>
              </a:pPr>
              <a:endParaRPr lang="el-GR" sz="1600" b="1">
                <a:solidFill>
                  <a:srgbClr val="002060"/>
                </a:solidFill>
                <a:latin typeface="Calibri" panose="020F0502020204030204" pitchFamily="34" charset="0"/>
                <a:cs typeface="Calibri" panose="020F0502020204030204" pitchFamily="34" charset="0"/>
              </a:endParaRPr>
            </a:p>
          </p:txBody>
        </p:sp>
        <p:sp>
          <p:nvSpPr>
            <p:cNvPr id="58" name="TextBox 57">
              <a:extLst>
                <a:ext uri="{FF2B5EF4-FFF2-40B4-BE49-F238E27FC236}">
                  <a16:creationId xmlns:a16="http://schemas.microsoft.com/office/drawing/2014/main" id="{A126F682-30A9-1546-AC6D-5F43FB1C8066}"/>
                </a:ext>
              </a:extLst>
            </p:cNvPr>
            <p:cNvSpPr txBox="1"/>
            <p:nvPr/>
          </p:nvSpPr>
          <p:spPr>
            <a:xfrm>
              <a:off x="838197" y="3213848"/>
              <a:ext cx="1968658" cy="2019351"/>
            </a:xfrm>
            <a:prstGeom prst="rect">
              <a:avLst/>
            </a:prstGeom>
            <a:noFill/>
          </p:spPr>
          <p:txBody>
            <a:bodyPr wrap="square" lIns="0" rIns="0" rtlCol="0" anchor="t">
              <a:spAutoFit/>
            </a:bodyPr>
            <a:lstStyle/>
            <a:p>
              <a:pPr lvl="0" algn="ctr"/>
              <a:r>
                <a:rPr lang="el-GR" sz="2000" b="1" dirty="0">
                  <a:solidFill>
                    <a:srgbClr val="002060"/>
                  </a:solidFill>
                </a:rPr>
                <a:t>O.</a:t>
              </a:r>
              <a:r>
                <a:rPr lang="en-US" sz="2000" b="1" dirty="0">
                  <a:solidFill>
                    <a:srgbClr val="002060"/>
                  </a:solidFill>
                </a:rPr>
                <a:t>31</a:t>
              </a:r>
            </a:p>
            <a:p>
              <a:pPr lvl="0" algn="ctr"/>
              <a:endParaRPr lang="en-US" sz="2000" b="1" dirty="0">
                <a:solidFill>
                  <a:srgbClr val="002060"/>
                </a:solidFill>
              </a:endParaRPr>
            </a:p>
            <a:p>
              <a:pPr lvl="0" algn="ctr"/>
              <a:r>
                <a:rPr lang="en-US" sz="2000" b="1" dirty="0">
                  <a:solidFill>
                    <a:srgbClr val="002060"/>
                  </a:solidFill>
                </a:rPr>
                <a:t>R</a:t>
              </a:r>
              <a:r>
                <a:rPr lang="el-GR" sz="2000" b="1" dirty="0">
                  <a:solidFill>
                    <a:srgbClr val="002060"/>
                  </a:solidFill>
                </a:rPr>
                <a:t>.</a:t>
              </a:r>
              <a:r>
                <a:rPr lang="en-US" sz="2000" b="1" dirty="0">
                  <a:solidFill>
                    <a:srgbClr val="002060"/>
                  </a:solidFill>
                </a:rPr>
                <a:t>22</a:t>
              </a:r>
              <a:r>
                <a:rPr lang="el-GR" sz="2000" b="1" dirty="0">
                  <a:solidFill>
                    <a:srgbClr val="002060"/>
                  </a:solidFill>
                </a:rPr>
                <a:t> </a:t>
              </a:r>
            </a:p>
          </p:txBody>
        </p:sp>
      </p:grpSp>
      <p:sp>
        <p:nvSpPr>
          <p:cNvPr id="59" name="TextBox 58">
            <a:extLst>
              <a:ext uri="{FF2B5EF4-FFF2-40B4-BE49-F238E27FC236}">
                <a16:creationId xmlns:a16="http://schemas.microsoft.com/office/drawing/2014/main" id="{34E8EE59-4A1B-3D48-AFB8-72D326653CBB}"/>
              </a:ext>
            </a:extLst>
          </p:cNvPr>
          <p:cNvSpPr txBox="1"/>
          <p:nvPr/>
        </p:nvSpPr>
        <p:spPr>
          <a:xfrm>
            <a:off x="7111535" y="4240259"/>
            <a:ext cx="1749587" cy="1169551"/>
          </a:xfrm>
          <a:prstGeom prst="rect">
            <a:avLst/>
          </a:prstGeom>
          <a:noFill/>
        </p:spPr>
        <p:txBody>
          <a:bodyPr wrap="square" lIns="0" rIns="0" rtlCol="0" anchor="t">
            <a:spAutoFit/>
          </a:bodyPr>
          <a:lstStyle/>
          <a:p>
            <a:pPr>
              <a:buNone/>
            </a:pPr>
            <a:r>
              <a:rPr lang="en-US" sz="1400" b="1" dirty="0">
                <a:solidFill>
                  <a:srgbClr val="002060"/>
                </a:solidFill>
              </a:rPr>
              <a:t>I.17 </a:t>
            </a:r>
            <a:r>
              <a:rPr lang="el-GR" sz="1400" dirty="0">
                <a:solidFill>
                  <a:srgbClr val="002060"/>
                </a:solidFill>
              </a:rPr>
              <a:t>Μείωση των πιέσεων στους </a:t>
            </a:r>
            <a:r>
              <a:rPr lang="el-GR" sz="1400" dirty="0" err="1">
                <a:solidFill>
                  <a:srgbClr val="002060"/>
                </a:solidFill>
              </a:rPr>
              <a:t>υδροφορείς</a:t>
            </a:r>
            <a:r>
              <a:rPr lang="el-GR" sz="1400" dirty="0">
                <a:solidFill>
                  <a:srgbClr val="002060"/>
                </a:solidFill>
              </a:rPr>
              <a:t>: </a:t>
            </a:r>
            <a:r>
              <a:rPr lang="es-ES" sz="1400" dirty="0" err="1">
                <a:solidFill>
                  <a:srgbClr val="002060"/>
                </a:solidFill>
              </a:rPr>
              <a:t>Water</a:t>
            </a:r>
            <a:r>
              <a:rPr lang="es-ES" sz="1400" dirty="0">
                <a:solidFill>
                  <a:srgbClr val="002060"/>
                </a:solidFill>
              </a:rPr>
              <a:t> </a:t>
            </a:r>
            <a:r>
              <a:rPr lang="es-ES" sz="1400" dirty="0" err="1">
                <a:solidFill>
                  <a:srgbClr val="002060"/>
                </a:solidFill>
              </a:rPr>
              <a:t>Exploitation</a:t>
            </a:r>
            <a:r>
              <a:rPr lang="es-ES" sz="1400" dirty="0">
                <a:solidFill>
                  <a:srgbClr val="002060"/>
                </a:solidFill>
              </a:rPr>
              <a:t> </a:t>
            </a:r>
            <a:r>
              <a:rPr lang="es-ES" sz="1400" dirty="0" err="1">
                <a:solidFill>
                  <a:srgbClr val="002060"/>
                </a:solidFill>
              </a:rPr>
              <a:t>Index</a:t>
            </a:r>
            <a:r>
              <a:rPr lang="es-ES" sz="1400" dirty="0">
                <a:solidFill>
                  <a:srgbClr val="002060"/>
                </a:solidFill>
              </a:rPr>
              <a:t> Plus</a:t>
            </a:r>
            <a:r>
              <a:rPr lang="el-GR" sz="1400" dirty="0">
                <a:solidFill>
                  <a:srgbClr val="002060"/>
                </a:solidFill>
              </a:rPr>
              <a:t> </a:t>
            </a:r>
            <a:r>
              <a:rPr lang="es-ES" sz="1400" dirty="0">
                <a:solidFill>
                  <a:srgbClr val="002060"/>
                </a:solidFill>
              </a:rPr>
              <a:t>(WEI+)</a:t>
            </a:r>
            <a:endParaRPr lang="el-GR" sz="1400" dirty="0">
              <a:solidFill>
                <a:srgbClr val="002060"/>
              </a:solidFill>
            </a:endParaRPr>
          </a:p>
        </p:txBody>
      </p:sp>
      <p:pic>
        <p:nvPicPr>
          <p:cNvPr id="60" name="Graphic 11" descr="Microscope">
            <a:extLst>
              <a:ext uri="{FF2B5EF4-FFF2-40B4-BE49-F238E27FC236}">
                <a16:creationId xmlns:a16="http://schemas.microsoft.com/office/drawing/2014/main" id="{25A07660-2FD6-E645-8ED2-A2221A67A290}"/>
              </a:ext>
            </a:extLst>
          </p:cNvPr>
          <p:cNvPicPr preferRelativeResize="0">
            <a:picLocks/>
          </p:cNvPicPr>
          <p:nvPr/>
        </p:nvPicPr>
        <p:blipFill>
          <a:blip r:embed="rId3" cstate="print">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5254183" y="3653771"/>
            <a:ext cx="685800" cy="529691"/>
          </a:xfrm>
          <a:prstGeom prst="rect">
            <a:avLst/>
          </a:prstGeom>
          <a:effectLst>
            <a:reflection endPos="0" dist="50800" dir="5400000" sy="-100000" algn="bl" rotWithShape="0"/>
          </a:effectLst>
        </p:spPr>
      </p:pic>
      <p:sp>
        <p:nvSpPr>
          <p:cNvPr id="62" name="Rectangle 61">
            <a:extLst>
              <a:ext uri="{FF2B5EF4-FFF2-40B4-BE49-F238E27FC236}">
                <a16:creationId xmlns:a16="http://schemas.microsoft.com/office/drawing/2014/main" id="{068F3B99-2F88-FF46-96B0-E7787350BFB2}"/>
              </a:ext>
            </a:extLst>
          </p:cNvPr>
          <p:cNvSpPr/>
          <p:nvPr/>
        </p:nvSpPr>
        <p:spPr>
          <a:xfrm>
            <a:off x="342598" y="2834081"/>
            <a:ext cx="1758374" cy="523220"/>
          </a:xfrm>
          <a:prstGeom prst="rect">
            <a:avLst/>
          </a:prstGeom>
          <a:solidFill>
            <a:schemeClr val="tx2">
              <a:lumMod val="20000"/>
              <a:lumOff val="80000"/>
            </a:schemeClr>
          </a:solidFill>
        </p:spPr>
        <p:style>
          <a:lnRef idx="2">
            <a:schemeClr val="accent2"/>
          </a:lnRef>
          <a:fillRef idx="1">
            <a:schemeClr val="lt1"/>
          </a:fillRef>
          <a:effectRef idx="0">
            <a:schemeClr val="accent2"/>
          </a:effectRef>
          <a:fontRef idx="minor">
            <a:schemeClr val="dk1"/>
          </a:fontRef>
        </p:style>
        <p:txBody>
          <a:bodyPr wrap="square">
            <a:spAutoFit/>
          </a:bodyPr>
          <a:lstStyle/>
          <a:p>
            <a:pPr algn="ctr"/>
            <a:r>
              <a:rPr lang="el-GR" sz="1400" b="1" dirty="0">
                <a:solidFill>
                  <a:srgbClr val="002060"/>
                </a:solidFill>
                <a:latin typeface="Calibri" panose="020F0502020204030204" pitchFamily="34" charset="0"/>
                <a:cs typeface="Calibri" panose="020F0502020204030204" pitchFamily="34" charset="0"/>
              </a:rPr>
              <a:t>Ειδικός </a:t>
            </a:r>
          </a:p>
          <a:p>
            <a:pPr algn="ctr"/>
            <a:r>
              <a:rPr lang="el-GR" sz="1400" b="1" dirty="0">
                <a:solidFill>
                  <a:srgbClr val="002060"/>
                </a:solidFill>
                <a:latin typeface="Calibri" panose="020F0502020204030204" pitchFamily="34" charset="0"/>
                <a:cs typeface="Calibri" panose="020F0502020204030204" pitchFamily="34" charset="0"/>
              </a:rPr>
              <a:t>Στόχος</a:t>
            </a:r>
          </a:p>
        </p:txBody>
      </p:sp>
      <p:sp>
        <p:nvSpPr>
          <p:cNvPr id="63" name="Rectangle 62">
            <a:extLst>
              <a:ext uri="{FF2B5EF4-FFF2-40B4-BE49-F238E27FC236}">
                <a16:creationId xmlns:a16="http://schemas.microsoft.com/office/drawing/2014/main" id="{05B84F10-E36D-B74B-B8EB-77502D4A0E25}"/>
              </a:ext>
            </a:extLst>
          </p:cNvPr>
          <p:cNvSpPr/>
          <p:nvPr/>
        </p:nvSpPr>
        <p:spPr>
          <a:xfrm>
            <a:off x="2458313" y="2834834"/>
            <a:ext cx="1852310" cy="523220"/>
          </a:xfrm>
          <a:prstGeom prst="rect">
            <a:avLst/>
          </a:prstGeom>
          <a:solidFill>
            <a:schemeClr val="accent5">
              <a:lumMod val="20000"/>
              <a:lumOff val="80000"/>
            </a:schemeClr>
          </a:solidFill>
        </p:spPr>
        <p:style>
          <a:lnRef idx="2">
            <a:schemeClr val="accent2"/>
          </a:lnRef>
          <a:fillRef idx="1">
            <a:schemeClr val="lt1"/>
          </a:fillRef>
          <a:effectRef idx="0">
            <a:schemeClr val="accent2"/>
          </a:effectRef>
          <a:fontRef idx="minor">
            <a:schemeClr val="dk1"/>
          </a:fontRef>
        </p:style>
        <p:txBody>
          <a:bodyPr wrap="square">
            <a:spAutoFit/>
          </a:bodyPr>
          <a:lstStyle/>
          <a:p>
            <a:pPr algn="ctr"/>
            <a:r>
              <a:rPr lang="el-GR" sz="1400" b="1" dirty="0">
                <a:solidFill>
                  <a:srgbClr val="002060"/>
                </a:solidFill>
                <a:latin typeface="Calibri" panose="020F0502020204030204" pitchFamily="34" charset="0"/>
                <a:cs typeface="Calibri" panose="020F0502020204030204" pitchFamily="34" charset="0"/>
              </a:rPr>
              <a:t>Εργαλείο </a:t>
            </a:r>
          </a:p>
          <a:p>
            <a:pPr algn="ctr"/>
            <a:r>
              <a:rPr lang="el-GR" sz="1400" b="1" dirty="0">
                <a:solidFill>
                  <a:srgbClr val="002060"/>
                </a:solidFill>
                <a:latin typeface="Calibri" panose="020F0502020204030204" pitchFamily="34" charset="0"/>
                <a:cs typeface="Calibri" panose="020F0502020204030204" pitchFamily="34" charset="0"/>
              </a:rPr>
              <a:t>Πολιτικής  </a:t>
            </a:r>
          </a:p>
        </p:txBody>
      </p:sp>
      <p:sp>
        <p:nvSpPr>
          <p:cNvPr id="64" name="Rectangle 63">
            <a:extLst>
              <a:ext uri="{FF2B5EF4-FFF2-40B4-BE49-F238E27FC236}">
                <a16:creationId xmlns:a16="http://schemas.microsoft.com/office/drawing/2014/main" id="{E616D73C-B7C8-2F48-9EAA-D7BDE77D4DEC}"/>
              </a:ext>
            </a:extLst>
          </p:cNvPr>
          <p:cNvSpPr/>
          <p:nvPr/>
        </p:nvSpPr>
        <p:spPr>
          <a:xfrm>
            <a:off x="4613779" y="2834081"/>
            <a:ext cx="1852310" cy="523220"/>
          </a:xfrm>
          <a:prstGeom prst="rect">
            <a:avLst/>
          </a:prstGeom>
          <a:solidFill>
            <a:schemeClr val="accent6">
              <a:lumMod val="40000"/>
              <a:lumOff val="60000"/>
            </a:schemeClr>
          </a:solidFill>
        </p:spPr>
        <p:style>
          <a:lnRef idx="2">
            <a:schemeClr val="accent2"/>
          </a:lnRef>
          <a:fillRef idx="1">
            <a:schemeClr val="lt1"/>
          </a:fillRef>
          <a:effectRef idx="0">
            <a:schemeClr val="accent2"/>
          </a:effectRef>
          <a:fontRef idx="minor">
            <a:schemeClr val="dk1"/>
          </a:fontRef>
        </p:style>
        <p:txBody>
          <a:bodyPr wrap="square">
            <a:spAutoFit/>
          </a:bodyPr>
          <a:lstStyle/>
          <a:p>
            <a:pPr algn="ctr"/>
            <a:r>
              <a:rPr lang="el-GR" sz="1400" b="1" dirty="0">
                <a:solidFill>
                  <a:srgbClr val="002060"/>
                </a:solidFill>
                <a:latin typeface="Calibri" panose="020F0502020204030204" pitchFamily="34" charset="0"/>
                <a:cs typeface="Calibri" panose="020F0502020204030204" pitchFamily="34" charset="0"/>
              </a:rPr>
              <a:t>Δείκτες Παρακολούθησης  </a:t>
            </a:r>
          </a:p>
        </p:txBody>
      </p:sp>
      <p:sp>
        <p:nvSpPr>
          <p:cNvPr id="65" name="Rectangle 64">
            <a:extLst>
              <a:ext uri="{FF2B5EF4-FFF2-40B4-BE49-F238E27FC236}">
                <a16:creationId xmlns:a16="http://schemas.microsoft.com/office/drawing/2014/main" id="{E0E1AED6-901A-9742-9538-F88CBB927927}"/>
              </a:ext>
            </a:extLst>
          </p:cNvPr>
          <p:cNvSpPr/>
          <p:nvPr/>
        </p:nvSpPr>
        <p:spPr>
          <a:xfrm>
            <a:off x="6930297" y="2839006"/>
            <a:ext cx="1852310" cy="523220"/>
          </a:xfrm>
          <a:prstGeom prst="rect">
            <a:avLst/>
          </a:prstGeom>
          <a:solidFill>
            <a:schemeClr val="accent4">
              <a:lumMod val="40000"/>
              <a:lumOff val="60000"/>
            </a:schemeClr>
          </a:solidFill>
        </p:spPr>
        <p:style>
          <a:lnRef idx="2">
            <a:schemeClr val="accent2"/>
          </a:lnRef>
          <a:fillRef idx="1">
            <a:schemeClr val="lt1"/>
          </a:fillRef>
          <a:effectRef idx="0">
            <a:schemeClr val="accent2"/>
          </a:effectRef>
          <a:fontRef idx="minor">
            <a:schemeClr val="dk1"/>
          </a:fontRef>
        </p:style>
        <p:txBody>
          <a:bodyPr wrap="square">
            <a:spAutoFit/>
          </a:bodyPr>
          <a:lstStyle/>
          <a:p>
            <a:pPr algn="ctr"/>
            <a:r>
              <a:rPr lang="el-GR" sz="1400" b="1" dirty="0">
                <a:solidFill>
                  <a:srgbClr val="002060"/>
                </a:solidFill>
                <a:latin typeface="Calibri" panose="020F0502020204030204" pitchFamily="34" charset="0"/>
                <a:cs typeface="Calibri" panose="020F0502020204030204" pitchFamily="34" charset="0"/>
              </a:rPr>
              <a:t>Δείκτης </a:t>
            </a:r>
          </a:p>
          <a:p>
            <a:pPr algn="ctr"/>
            <a:r>
              <a:rPr lang="el-GR" sz="1400" b="1" dirty="0">
                <a:solidFill>
                  <a:srgbClr val="002060"/>
                </a:solidFill>
                <a:latin typeface="Calibri" panose="020F0502020204030204" pitchFamily="34" charset="0"/>
                <a:cs typeface="Calibri" panose="020F0502020204030204" pitchFamily="34" charset="0"/>
              </a:rPr>
              <a:t>Επιπτώσεων</a:t>
            </a:r>
          </a:p>
        </p:txBody>
      </p:sp>
      <p:sp>
        <p:nvSpPr>
          <p:cNvPr id="66" name="TextBox 65">
            <a:extLst>
              <a:ext uri="{FF2B5EF4-FFF2-40B4-BE49-F238E27FC236}">
                <a16:creationId xmlns:a16="http://schemas.microsoft.com/office/drawing/2014/main" id="{56CC02E6-E425-3643-9320-72D4D63BE282}"/>
              </a:ext>
            </a:extLst>
          </p:cNvPr>
          <p:cNvSpPr txBox="1"/>
          <p:nvPr/>
        </p:nvSpPr>
        <p:spPr>
          <a:xfrm>
            <a:off x="612001" y="4144971"/>
            <a:ext cx="1624466" cy="830997"/>
          </a:xfrm>
          <a:prstGeom prst="rect">
            <a:avLst/>
          </a:prstGeom>
          <a:noFill/>
        </p:spPr>
        <p:txBody>
          <a:bodyPr wrap="square" lIns="0" rIns="0" rtlCol="0" anchor="t">
            <a:spAutoFit/>
          </a:bodyPr>
          <a:lstStyle/>
          <a:p>
            <a:r>
              <a:rPr lang="el-GR" sz="1600" b="1" dirty="0">
                <a:solidFill>
                  <a:srgbClr val="002060"/>
                </a:solidFill>
                <a:latin typeface="Calibri" panose="020F0502020204030204" pitchFamily="34" charset="0"/>
                <a:cs typeface="Calibri" panose="020F0502020204030204" pitchFamily="34" charset="0"/>
              </a:rPr>
              <a:t>Προώθηση της βιώσιμης ανάπτυξης </a:t>
            </a:r>
          </a:p>
        </p:txBody>
      </p:sp>
      <p:pic>
        <p:nvPicPr>
          <p:cNvPr id="86" name="Picture 85">
            <a:extLst>
              <a:ext uri="{FF2B5EF4-FFF2-40B4-BE49-F238E27FC236}">
                <a16:creationId xmlns:a16="http://schemas.microsoft.com/office/drawing/2014/main" id="{E668384A-1852-8E4B-A8A2-7348D490305F}"/>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2958766" y="3387628"/>
            <a:ext cx="1016000" cy="1016000"/>
          </a:xfrm>
          <a:prstGeom prst="rect">
            <a:avLst/>
          </a:prstGeom>
        </p:spPr>
      </p:pic>
      <p:pic>
        <p:nvPicPr>
          <p:cNvPr id="87" name="Picture 86">
            <a:extLst>
              <a:ext uri="{FF2B5EF4-FFF2-40B4-BE49-F238E27FC236}">
                <a16:creationId xmlns:a16="http://schemas.microsoft.com/office/drawing/2014/main" id="{750C2542-A3A1-CE4B-BE1C-B3862ACC54BD}"/>
              </a:ext>
            </a:extLst>
          </p:cNvPr>
          <p:cNvPicPr>
            <a:picLocks noChangeAspect="1"/>
          </p:cNvPicPr>
          <p:nvPr/>
        </p:nvPicPr>
        <p:blipFill>
          <a:blip r:embed="rId6">
            <a:biLevel thresh="75000"/>
          </a:blip>
          <a:stretch>
            <a:fillRect/>
          </a:stretch>
        </p:blipFill>
        <p:spPr>
          <a:xfrm>
            <a:off x="7553230" y="3510414"/>
            <a:ext cx="693739" cy="693739"/>
          </a:xfrm>
          <a:prstGeom prst="rect">
            <a:avLst/>
          </a:prstGeom>
        </p:spPr>
      </p:pic>
      <p:pic>
        <p:nvPicPr>
          <p:cNvPr id="3" name="Picture 2">
            <a:extLst>
              <a:ext uri="{FF2B5EF4-FFF2-40B4-BE49-F238E27FC236}">
                <a16:creationId xmlns:a16="http://schemas.microsoft.com/office/drawing/2014/main" id="{8BE30524-F2CB-E24E-9926-32D5AD4405EA}"/>
              </a:ext>
            </a:extLst>
          </p:cNvPr>
          <p:cNvPicPr>
            <a:picLocks noChangeAspect="1"/>
          </p:cNvPicPr>
          <p:nvPr/>
        </p:nvPicPr>
        <p:blipFill>
          <a:blip r:embed="rId7"/>
          <a:stretch>
            <a:fillRect/>
          </a:stretch>
        </p:blipFill>
        <p:spPr>
          <a:xfrm>
            <a:off x="914308" y="3524329"/>
            <a:ext cx="705364" cy="624751"/>
          </a:xfrm>
          <a:prstGeom prst="rect">
            <a:avLst/>
          </a:prstGeom>
        </p:spPr>
      </p:pic>
    </p:spTree>
    <p:extLst>
      <p:ext uri="{BB962C8B-B14F-4D97-AF65-F5344CB8AC3E}">
        <p14:creationId xmlns:p14="http://schemas.microsoft.com/office/powerpoint/2010/main" val="20490424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1547" y="595452"/>
            <a:ext cx="8229600" cy="1066800"/>
          </a:xfrm>
        </p:spPr>
        <p:txBody>
          <a:bodyPr>
            <a:noAutofit/>
          </a:bodyPr>
          <a:lstStyle/>
          <a:p>
            <a:pPr algn="ctr"/>
            <a:r>
              <a:rPr lang="el-GR" sz="2800" b="1" dirty="0"/>
              <a:t>Διαφορετικοί τρόποι εκτίμησης της Μείωσης του Προϋπολογισμού για την ΚΑΠ 2020-2027 </a:t>
            </a:r>
          </a:p>
        </p:txBody>
      </p:sp>
      <p:grpSp>
        <p:nvGrpSpPr>
          <p:cNvPr id="3" name="Group 2"/>
          <p:cNvGrpSpPr/>
          <p:nvPr/>
        </p:nvGrpSpPr>
        <p:grpSpPr>
          <a:xfrm>
            <a:off x="491547" y="1891596"/>
            <a:ext cx="7968885" cy="4993788"/>
            <a:chOff x="491547" y="1515376"/>
            <a:chExt cx="7968885" cy="5323236"/>
          </a:xfrm>
        </p:grpSpPr>
        <p:pic>
          <p:nvPicPr>
            <p:cNvPr id="4" name="Picture 3"/>
            <p:cNvPicPr>
              <a:picLocks noChangeAspect="1"/>
            </p:cNvPicPr>
            <p:nvPr/>
          </p:nvPicPr>
          <p:blipFill>
            <a:blip r:embed="rId3"/>
            <a:stretch>
              <a:fillRect/>
            </a:stretch>
          </p:blipFill>
          <p:spPr>
            <a:xfrm>
              <a:off x="491547" y="2057280"/>
              <a:ext cx="7968885" cy="4781332"/>
            </a:xfrm>
            <a:prstGeom prst="rect">
              <a:avLst/>
            </a:prstGeom>
          </p:spPr>
        </p:pic>
        <p:sp>
          <p:nvSpPr>
            <p:cNvPr id="5" name="TextBox 4"/>
            <p:cNvSpPr txBox="1"/>
            <p:nvPr/>
          </p:nvSpPr>
          <p:spPr>
            <a:xfrm>
              <a:off x="971600" y="1515376"/>
              <a:ext cx="3455120" cy="557738"/>
            </a:xfrm>
            <a:prstGeom prst="rect">
              <a:avLst/>
            </a:prstGeom>
            <a:noFill/>
          </p:spPr>
          <p:txBody>
            <a:bodyPr wrap="square" rtlCol="0">
              <a:spAutoFit/>
            </a:bodyPr>
            <a:lstStyle/>
            <a:p>
              <a:pPr algn="ctr"/>
              <a:r>
                <a:rPr lang="el-GR" sz="1400" b="1" dirty="0"/>
                <a:t>% μεταβολή έναντι ΕΕ-27 2014-2020 (σε τιμές 2018)</a:t>
              </a:r>
            </a:p>
          </p:txBody>
        </p:sp>
        <p:sp>
          <p:nvSpPr>
            <p:cNvPr id="7" name="TextBox 6"/>
            <p:cNvSpPr txBox="1"/>
            <p:nvPr/>
          </p:nvSpPr>
          <p:spPr>
            <a:xfrm>
              <a:off x="4717280" y="1556792"/>
              <a:ext cx="3455120" cy="557738"/>
            </a:xfrm>
            <a:prstGeom prst="rect">
              <a:avLst/>
            </a:prstGeom>
            <a:noFill/>
          </p:spPr>
          <p:txBody>
            <a:bodyPr wrap="square" rtlCol="0">
              <a:spAutoFit/>
            </a:bodyPr>
            <a:lstStyle/>
            <a:p>
              <a:pPr algn="ctr"/>
              <a:r>
                <a:rPr lang="el-GR" sz="1400" b="1" dirty="0"/>
                <a:t>% μεταβολή έναντι ΕΕ-27 2014-2020 (σε τρέχουσες τιμές)</a:t>
              </a:r>
            </a:p>
          </p:txBody>
        </p:sp>
        <p:sp>
          <p:nvSpPr>
            <p:cNvPr id="8" name="TextBox 7"/>
            <p:cNvSpPr txBox="1"/>
            <p:nvPr/>
          </p:nvSpPr>
          <p:spPr>
            <a:xfrm>
              <a:off x="1454004" y="2453110"/>
              <a:ext cx="628698" cy="328082"/>
            </a:xfrm>
            <a:prstGeom prst="rect">
              <a:avLst/>
            </a:prstGeom>
            <a:noFill/>
          </p:spPr>
          <p:txBody>
            <a:bodyPr wrap="none" rtlCol="0">
              <a:spAutoFit/>
            </a:bodyPr>
            <a:lstStyle/>
            <a:p>
              <a:r>
                <a:rPr lang="el-GR" sz="1400" b="1" dirty="0"/>
                <a:t>ΚΑΠ</a:t>
              </a:r>
            </a:p>
          </p:txBody>
        </p:sp>
        <p:sp>
          <p:nvSpPr>
            <p:cNvPr id="9" name="TextBox 8"/>
            <p:cNvSpPr txBox="1"/>
            <p:nvPr/>
          </p:nvSpPr>
          <p:spPr>
            <a:xfrm>
              <a:off x="5180367" y="2498805"/>
              <a:ext cx="628698" cy="328082"/>
            </a:xfrm>
            <a:prstGeom prst="rect">
              <a:avLst/>
            </a:prstGeom>
            <a:noFill/>
          </p:spPr>
          <p:txBody>
            <a:bodyPr wrap="none" rtlCol="0">
              <a:spAutoFit/>
            </a:bodyPr>
            <a:lstStyle/>
            <a:p>
              <a:r>
                <a:rPr lang="el-GR" sz="1400" b="1" dirty="0"/>
                <a:t>ΚΑΠ</a:t>
              </a:r>
            </a:p>
          </p:txBody>
        </p:sp>
        <p:sp>
          <p:nvSpPr>
            <p:cNvPr id="10" name="TextBox 9"/>
            <p:cNvSpPr txBox="1"/>
            <p:nvPr/>
          </p:nvSpPr>
          <p:spPr>
            <a:xfrm>
              <a:off x="2245389" y="2453110"/>
              <a:ext cx="686406" cy="328082"/>
            </a:xfrm>
            <a:prstGeom prst="rect">
              <a:avLst/>
            </a:prstGeom>
            <a:noFill/>
          </p:spPr>
          <p:txBody>
            <a:bodyPr wrap="none" rtlCol="0">
              <a:spAutoFit/>
            </a:bodyPr>
            <a:lstStyle/>
            <a:p>
              <a:r>
                <a:rPr lang="el-GR" sz="1400" b="1" dirty="0"/>
                <a:t>ΕΓΤΕ</a:t>
              </a:r>
            </a:p>
          </p:txBody>
        </p:sp>
        <p:sp>
          <p:nvSpPr>
            <p:cNvPr id="11" name="TextBox 10"/>
            <p:cNvSpPr txBox="1"/>
            <p:nvPr/>
          </p:nvSpPr>
          <p:spPr>
            <a:xfrm>
              <a:off x="5971752" y="2498805"/>
              <a:ext cx="686406" cy="328082"/>
            </a:xfrm>
            <a:prstGeom prst="rect">
              <a:avLst/>
            </a:prstGeom>
            <a:noFill/>
          </p:spPr>
          <p:txBody>
            <a:bodyPr wrap="none" rtlCol="0">
              <a:spAutoFit/>
            </a:bodyPr>
            <a:lstStyle/>
            <a:p>
              <a:r>
                <a:rPr lang="el-GR" sz="1400" b="1" dirty="0"/>
                <a:t>ΕΓΤΕ</a:t>
              </a:r>
            </a:p>
          </p:txBody>
        </p:sp>
        <p:sp>
          <p:nvSpPr>
            <p:cNvPr id="12" name="TextBox 11"/>
            <p:cNvSpPr txBox="1"/>
            <p:nvPr/>
          </p:nvSpPr>
          <p:spPr>
            <a:xfrm>
              <a:off x="2987570" y="2453110"/>
              <a:ext cx="829073" cy="328082"/>
            </a:xfrm>
            <a:prstGeom prst="rect">
              <a:avLst/>
            </a:prstGeom>
            <a:noFill/>
          </p:spPr>
          <p:txBody>
            <a:bodyPr wrap="none" rtlCol="0">
              <a:spAutoFit/>
            </a:bodyPr>
            <a:lstStyle/>
            <a:p>
              <a:r>
                <a:rPr lang="el-GR" sz="1400" b="1" dirty="0"/>
                <a:t>ΕΓΤΑΑ</a:t>
              </a:r>
            </a:p>
          </p:txBody>
        </p:sp>
        <p:sp>
          <p:nvSpPr>
            <p:cNvPr id="13" name="TextBox 12"/>
            <p:cNvSpPr txBox="1"/>
            <p:nvPr/>
          </p:nvSpPr>
          <p:spPr>
            <a:xfrm>
              <a:off x="6783976" y="2498805"/>
              <a:ext cx="829073" cy="328082"/>
            </a:xfrm>
            <a:prstGeom prst="rect">
              <a:avLst/>
            </a:prstGeom>
            <a:noFill/>
          </p:spPr>
          <p:txBody>
            <a:bodyPr wrap="none" rtlCol="0">
              <a:spAutoFit/>
            </a:bodyPr>
            <a:lstStyle/>
            <a:p>
              <a:r>
                <a:rPr lang="el-GR" sz="1400" b="1" dirty="0"/>
                <a:t>ΕΓΤΑΑ</a:t>
              </a:r>
            </a:p>
          </p:txBody>
        </p:sp>
      </p:grpSp>
    </p:spTree>
    <p:extLst>
      <p:ext uri="{BB962C8B-B14F-4D97-AF65-F5344CB8AC3E}">
        <p14:creationId xmlns:p14="http://schemas.microsoft.com/office/powerpoint/2010/main" val="97775441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7E82ED-1594-0A4A-B97F-447BB4EA8286}"/>
              </a:ext>
            </a:extLst>
          </p:cNvPr>
          <p:cNvSpPr>
            <a:spLocks noGrp="1"/>
          </p:cNvSpPr>
          <p:nvPr>
            <p:ph type="title"/>
          </p:nvPr>
        </p:nvSpPr>
        <p:spPr>
          <a:xfrm>
            <a:off x="457200" y="764704"/>
            <a:ext cx="8229600" cy="1066800"/>
          </a:xfrm>
        </p:spPr>
        <p:txBody>
          <a:bodyPr>
            <a:normAutofit/>
          </a:bodyPr>
          <a:lstStyle/>
          <a:p>
            <a:r>
              <a:rPr lang="el-GR" dirty="0"/>
              <a:t>Παράδειγμα </a:t>
            </a:r>
            <a:r>
              <a:rPr lang="en-US" dirty="0"/>
              <a:t>1.</a:t>
            </a:r>
            <a:r>
              <a:rPr lang="el-GR" dirty="0"/>
              <a:t>2: Πρώτος Πυλώνας</a:t>
            </a:r>
            <a:endParaRPr lang="en-US" dirty="0"/>
          </a:p>
        </p:txBody>
      </p:sp>
      <p:sp>
        <p:nvSpPr>
          <p:cNvPr id="35" name="Right Triangle 34">
            <a:extLst>
              <a:ext uri="{FF2B5EF4-FFF2-40B4-BE49-F238E27FC236}">
                <a16:creationId xmlns:a16="http://schemas.microsoft.com/office/drawing/2014/main" id="{5C839533-E8BA-4C43-A9A4-9F6FDDCEF1C7}"/>
              </a:ext>
            </a:extLst>
          </p:cNvPr>
          <p:cNvSpPr/>
          <p:nvPr/>
        </p:nvSpPr>
        <p:spPr>
          <a:xfrm flipH="1">
            <a:off x="280235" y="3481921"/>
            <a:ext cx="262565" cy="251730"/>
          </a:xfrm>
          <a:prstGeom prst="rtTriangle">
            <a:avLst/>
          </a:prstGeom>
          <a:solidFill>
            <a:srgbClr val="F7931F">
              <a:lumMod val="50000"/>
            </a:srgbClr>
          </a:solidFill>
          <a:ln w="12700" cap="flat" cmpd="sng" algn="ctr">
            <a:noFill/>
            <a:prstDash val="solid"/>
            <a:miter lim="800000"/>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l-GR" sz="1200" b="0" i="0" u="none" strike="noStrike" kern="0" cap="none" spc="0" normalizeH="0" baseline="0">
              <a:ln>
                <a:noFill/>
              </a:ln>
              <a:solidFill>
                <a:prstClr val="white"/>
              </a:solidFill>
              <a:effectLst/>
              <a:uLnTx/>
              <a:uFillTx/>
              <a:latin typeface="Calibri" panose="020F0502020204030204" pitchFamily="34" charset="0"/>
              <a:cs typeface="Calibri" panose="020F0502020204030204" pitchFamily="34" charset="0"/>
            </a:endParaRPr>
          </a:p>
        </p:txBody>
      </p:sp>
      <p:sp>
        <p:nvSpPr>
          <p:cNvPr id="36" name="Right Triangle 35">
            <a:extLst>
              <a:ext uri="{FF2B5EF4-FFF2-40B4-BE49-F238E27FC236}">
                <a16:creationId xmlns:a16="http://schemas.microsoft.com/office/drawing/2014/main" id="{DAD37D6A-CD32-5249-9C46-2D27B8E51A73}"/>
              </a:ext>
            </a:extLst>
          </p:cNvPr>
          <p:cNvSpPr/>
          <p:nvPr/>
        </p:nvSpPr>
        <p:spPr>
          <a:xfrm flipH="1">
            <a:off x="2409401" y="3481921"/>
            <a:ext cx="262565" cy="251730"/>
          </a:xfrm>
          <a:prstGeom prst="rtTriangle">
            <a:avLst/>
          </a:prstGeom>
          <a:solidFill>
            <a:srgbClr val="4CC1EF">
              <a:lumMod val="50000"/>
            </a:srgbClr>
          </a:solidFill>
          <a:ln w="12700" cap="flat" cmpd="sng" algn="ctr">
            <a:noFill/>
            <a:prstDash val="solid"/>
            <a:miter lim="800000"/>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l-GR" sz="1200" b="0" i="0" u="none" strike="noStrike" kern="0" cap="none" spc="0" normalizeH="0" baseline="0">
              <a:ln>
                <a:noFill/>
              </a:ln>
              <a:solidFill>
                <a:prstClr val="white"/>
              </a:solidFill>
              <a:effectLst/>
              <a:uLnTx/>
              <a:uFillTx/>
              <a:latin typeface="Calibri" panose="020F0502020204030204" pitchFamily="34" charset="0"/>
              <a:cs typeface="Calibri" panose="020F0502020204030204" pitchFamily="34" charset="0"/>
            </a:endParaRPr>
          </a:p>
        </p:txBody>
      </p:sp>
      <p:sp>
        <p:nvSpPr>
          <p:cNvPr id="37" name="Right Triangle 36">
            <a:extLst>
              <a:ext uri="{FF2B5EF4-FFF2-40B4-BE49-F238E27FC236}">
                <a16:creationId xmlns:a16="http://schemas.microsoft.com/office/drawing/2014/main" id="{9E6B11CF-00BD-8942-B9A7-55A98FC8B21B}"/>
              </a:ext>
            </a:extLst>
          </p:cNvPr>
          <p:cNvSpPr/>
          <p:nvPr/>
        </p:nvSpPr>
        <p:spPr>
          <a:xfrm flipH="1">
            <a:off x="4538567" y="3481921"/>
            <a:ext cx="262565" cy="251730"/>
          </a:xfrm>
          <a:prstGeom prst="rtTriangle">
            <a:avLst/>
          </a:prstGeom>
          <a:solidFill>
            <a:srgbClr val="A2B969">
              <a:lumMod val="50000"/>
            </a:srgbClr>
          </a:solidFill>
          <a:ln w="12700" cap="flat" cmpd="sng" algn="ctr">
            <a:noFill/>
            <a:prstDash val="solid"/>
            <a:miter lim="800000"/>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l-GR" sz="1200" b="0" i="0" u="none" strike="noStrike" kern="0" cap="none" spc="0" normalizeH="0" baseline="0">
              <a:ln>
                <a:noFill/>
              </a:ln>
              <a:solidFill>
                <a:prstClr val="white"/>
              </a:solidFill>
              <a:effectLst/>
              <a:uLnTx/>
              <a:uFillTx/>
              <a:latin typeface="Calibri" panose="020F0502020204030204" pitchFamily="34" charset="0"/>
              <a:cs typeface="Calibri" panose="020F0502020204030204" pitchFamily="34" charset="0"/>
            </a:endParaRPr>
          </a:p>
        </p:txBody>
      </p:sp>
      <p:sp>
        <p:nvSpPr>
          <p:cNvPr id="38" name="Right Triangle 37">
            <a:extLst>
              <a:ext uri="{FF2B5EF4-FFF2-40B4-BE49-F238E27FC236}">
                <a16:creationId xmlns:a16="http://schemas.microsoft.com/office/drawing/2014/main" id="{508CECBE-A8E3-5148-B374-23DFBECBF39C}"/>
              </a:ext>
            </a:extLst>
          </p:cNvPr>
          <p:cNvSpPr/>
          <p:nvPr/>
        </p:nvSpPr>
        <p:spPr>
          <a:xfrm flipH="1">
            <a:off x="6667732" y="3481921"/>
            <a:ext cx="262565" cy="251730"/>
          </a:xfrm>
          <a:prstGeom prst="rtTriangle">
            <a:avLst/>
          </a:prstGeom>
          <a:solidFill>
            <a:schemeClr val="accent4">
              <a:lumMod val="40000"/>
              <a:lumOff val="60000"/>
            </a:schemeClr>
          </a:solidFill>
          <a:ln w="12700" cap="flat" cmpd="sng" algn="ctr">
            <a:noFill/>
            <a:prstDash val="solid"/>
            <a:miter lim="800000"/>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l-GR" sz="1200" b="0" i="0" u="none" strike="noStrike" kern="0" cap="none" spc="0" normalizeH="0" baseline="0">
              <a:ln>
                <a:noFill/>
              </a:ln>
              <a:solidFill>
                <a:prstClr val="white"/>
              </a:solidFill>
              <a:effectLst/>
              <a:uLnTx/>
              <a:uFillTx/>
              <a:latin typeface="Calibri" panose="020F0502020204030204" pitchFamily="34" charset="0"/>
              <a:cs typeface="Calibri" panose="020F0502020204030204" pitchFamily="34" charset="0"/>
            </a:endParaRPr>
          </a:p>
        </p:txBody>
      </p:sp>
      <p:sp>
        <p:nvSpPr>
          <p:cNvPr id="39" name="Shape 1347">
            <a:extLst>
              <a:ext uri="{FF2B5EF4-FFF2-40B4-BE49-F238E27FC236}">
                <a16:creationId xmlns:a16="http://schemas.microsoft.com/office/drawing/2014/main" id="{3094C63C-661F-4D47-A5E4-4937A95914AB}"/>
              </a:ext>
            </a:extLst>
          </p:cNvPr>
          <p:cNvSpPr/>
          <p:nvPr/>
        </p:nvSpPr>
        <p:spPr>
          <a:xfrm>
            <a:off x="-1" y="3683345"/>
            <a:ext cx="9144001" cy="1785066"/>
          </a:xfrm>
          <a:prstGeom prst="rect">
            <a:avLst/>
          </a:prstGeom>
          <a:gradFill flip="none" rotWithShape="1">
            <a:gsLst>
              <a:gs pos="0">
                <a:srgbClr val="D3D3D3">
                  <a:lumMod val="50000"/>
                </a:srgbClr>
              </a:gs>
              <a:gs pos="40000">
                <a:srgbClr val="D3D3D3"/>
              </a:gs>
              <a:gs pos="100000">
                <a:srgbClr val="D3D3D3">
                  <a:lumMod val="50000"/>
                </a:srgbClr>
              </a:gs>
              <a:gs pos="60000">
                <a:srgbClr val="D3D3D3"/>
              </a:gs>
            </a:gsLst>
            <a:lin ang="5400000" scaled="1"/>
            <a:tileRect/>
          </a:gradFill>
          <a:ln w="12700">
            <a:miter lim="400000"/>
          </a:ln>
          <a:effectLst/>
        </p:spPr>
        <p:txBody>
          <a:bodyPr lIns="34289" rIns="34289"/>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1pPr>
            <a:lvl2pPr marL="0" marR="0" indent="457189"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2pPr>
            <a:lvl3pPr marL="0" marR="0" indent="914377"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3pPr>
            <a:lvl4pPr marL="0" marR="0" indent="1371565"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4pPr>
            <a:lvl5pPr marL="0" marR="0" indent="1828754"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5pPr>
            <a:lvl6pPr marL="0" marR="0" indent="2285943"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6pPr>
            <a:lvl7pPr marL="0" marR="0" indent="2743131"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7pPr>
            <a:lvl8pPr marL="0" marR="0" indent="3200319"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8pPr>
            <a:lvl9pPr marL="0" marR="0" indent="3657508"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9pPr>
          </a:lstStyle>
          <a:p>
            <a:pPr marL="0" marR="0" lvl="0" indent="0" algn="l" defTabSz="914377" rtl="0" eaLnBrk="1" fontAlgn="auto" latinLnBrk="0" hangingPunct="0">
              <a:lnSpc>
                <a:spcPct val="100000"/>
              </a:lnSpc>
              <a:spcBef>
                <a:spcPts val="0"/>
              </a:spcBef>
              <a:spcAft>
                <a:spcPts val="0"/>
              </a:spcAft>
              <a:buClrTx/>
              <a:buSzTx/>
              <a:buFontTx/>
              <a:buNone/>
              <a:tabLst/>
              <a:defRPr/>
            </a:pPr>
            <a:endParaRPr kumimoji="0" lang="el-GR" sz="1350" b="0" i="0" u="none" strike="noStrike" kern="0" cap="none" spc="0" normalizeH="0" baseline="0">
              <a:ln>
                <a:noFill/>
              </a:ln>
              <a:solidFill>
                <a:srgbClr val="000000"/>
              </a:solidFill>
              <a:effectLst/>
              <a:uLnTx/>
              <a:uFillTx/>
              <a:latin typeface="Calibri" panose="020F0502020204030204" pitchFamily="34" charset="0"/>
              <a:cs typeface="Calibri" panose="020F0502020204030204" pitchFamily="34" charset="0"/>
              <a:sym typeface="Calibri"/>
            </a:endParaRPr>
          </a:p>
        </p:txBody>
      </p:sp>
      <p:sp>
        <p:nvSpPr>
          <p:cNvPr id="40" name="Shape 1366">
            <a:extLst>
              <a:ext uri="{FF2B5EF4-FFF2-40B4-BE49-F238E27FC236}">
                <a16:creationId xmlns:a16="http://schemas.microsoft.com/office/drawing/2014/main" id="{4138126E-220B-DB4C-9A2F-79F95020C549}"/>
              </a:ext>
            </a:extLst>
          </p:cNvPr>
          <p:cNvSpPr/>
          <p:nvPr/>
        </p:nvSpPr>
        <p:spPr>
          <a:xfrm rot="5400000">
            <a:off x="156019" y="3868702"/>
            <a:ext cx="2251336" cy="1477772"/>
          </a:xfrm>
          <a:prstGeom prst="rect">
            <a:avLst/>
          </a:prstGeom>
          <a:solidFill>
            <a:srgbClr val="F7931F"/>
          </a:solidFill>
          <a:ln w="12700" cap="flat">
            <a:noFill/>
            <a:miter lim="400000"/>
          </a:ln>
          <a:effectLst/>
        </p:spPr>
        <p:txBody>
          <a:bodyPr wrap="square" lIns="34289" tIns="34289" rIns="34289" bIns="34289" numCol="1" anchor="ctr">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1pPr>
            <a:lvl2pPr marL="0" marR="0" indent="457189"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2pPr>
            <a:lvl3pPr marL="0" marR="0" indent="914377"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3pPr>
            <a:lvl4pPr marL="0" marR="0" indent="1371565"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4pPr>
            <a:lvl5pPr marL="0" marR="0" indent="1828754"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5pPr>
            <a:lvl6pPr marL="0" marR="0" indent="2285943"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6pPr>
            <a:lvl7pPr marL="0" marR="0" indent="2743131"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7pPr>
            <a:lvl8pPr marL="0" marR="0" indent="3200319"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8pPr>
            <a:lvl9pPr marL="0" marR="0" indent="3657508"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9pPr>
          </a:lstStyle>
          <a:p>
            <a:pPr marL="0" marR="0" lvl="0" indent="0" algn="ctr" defTabSz="914377" rtl="0" eaLnBrk="1" fontAlgn="auto" latinLnBrk="0" hangingPunct="0">
              <a:lnSpc>
                <a:spcPct val="100000"/>
              </a:lnSpc>
              <a:spcBef>
                <a:spcPts val="0"/>
              </a:spcBef>
              <a:spcAft>
                <a:spcPts val="0"/>
              </a:spcAft>
              <a:buClrTx/>
              <a:buSzTx/>
              <a:buFontTx/>
              <a:buNone/>
              <a:tabLst/>
              <a:defRPr sz="2400">
                <a:solidFill>
                  <a:srgbClr val="FFFFFF"/>
                </a:solidFill>
              </a:defRPr>
            </a:pPr>
            <a:endParaRPr kumimoji="0" lang="el-GR" sz="2400" b="0" i="0" u="none" strike="noStrike" kern="0" cap="none" spc="0" normalizeH="0" baseline="0">
              <a:ln>
                <a:noFill/>
              </a:ln>
              <a:solidFill>
                <a:srgbClr val="FFFFFF"/>
              </a:solidFill>
              <a:effectLst/>
              <a:uLnTx/>
              <a:uFillTx/>
              <a:latin typeface="Calibri" panose="020F0502020204030204" pitchFamily="34" charset="0"/>
              <a:cs typeface="Calibri" panose="020F0502020204030204" pitchFamily="34" charset="0"/>
              <a:sym typeface="Calibri"/>
            </a:endParaRPr>
          </a:p>
        </p:txBody>
      </p:sp>
      <p:sp>
        <p:nvSpPr>
          <p:cNvPr id="41" name="Right Triangle 40">
            <a:extLst>
              <a:ext uri="{FF2B5EF4-FFF2-40B4-BE49-F238E27FC236}">
                <a16:creationId xmlns:a16="http://schemas.microsoft.com/office/drawing/2014/main" id="{F02B11AE-E6AC-0F4D-8C6F-127B2944156B}"/>
              </a:ext>
            </a:extLst>
          </p:cNvPr>
          <p:cNvSpPr/>
          <p:nvPr/>
        </p:nvSpPr>
        <p:spPr>
          <a:xfrm flipH="1" flipV="1">
            <a:off x="278637" y="5468410"/>
            <a:ext cx="262565" cy="264846"/>
          </a:xfrm>
          <a:prstGeom prst="rtTriangle">
            <a:avLst/>
          </a:prstGeom>
          <a:solidFill>
            <a:srgbClr val="F7931F">
              <a:lumMod val="50000"/>
            </a:srgbClr>
          </a:solidFill>
          <a:ln w="12700" cap="flat" cmpd="sng" algn="ctr">
            <a:noFill/>
            <a:prstDash val="solid"/>
            <a:miter lim="800000"/>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l-GR" sz="1200" b="0" i="0" u="none" strike="noStrike" kern="0" cap="none" spc="0" normalizeH="0" baseline="0">
              <a:ln>
                <a:noFill/>
              </a:ln>
              <a:solidFill>
                <a:prstClr val="white"/>
              </a:solidFill>
              <a:effectLst/>
              <a:uLnTx/>
              <a:uFillTx/>
              <a:latin typeface="Calibri" panose="020F0502020204030204" pitchFamily="34" charset="0"/>
              <a:cs typeface="Calibri" panose="020F0502020204030204" pitchFamily="34" charset="0"/>
            </a:endParaRPr>
          </a:p>
        </p:txBody>
      </p:sp>
      <p:sp>
        <p:nvSpPr>
          <p:cNvPr id="42" name="Shape 1366">
            <a:extLst>
              <a:ext uri="{FF2B5EF4-FFF2-40B4-BE49-F238E27FC236}">
                <a16:creationId xmlns:a16="http://schemas.microsoft.com/office/drawing/2014/main" id="{68A4C4ED-4499-F349-A541-72053439624F}"/>
              </a:ext>
            </a:extLst>
          </p:cNvPr>
          <p:cNvSpPr/>
          <p:nvPr/>
        </p:nvSpPr>
        <p:spPr>
          <a:xfrm rot="5400000">
            <a:off x="2285185" y="3868702"/>
            <a:ext cx="2251336" cy="1477772"/>
          </a:xfrm>
          <a:prstGeom prst="rect">
            <a:avLst/>
          </a:prstGeom>
          <a:solidFill>
            <a:srgbClr val="4CC1EF"/>
          </a:solidFill>
          <a:ln w="12700" cap="flat">
            <a:noFill/>
            <a:miter lim="400000"/>
          </a:ln>
          <a:effectLst/>
        </p:spPr>
        <p:txBody>
          <a:bodyPr wrap="square" lIns="34289" tIns="34289" rIns="34289" bIns="34289" numCol="1" anchor="ctr">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1pPr>
            <a:lvl2pPr marL="0" marR="0" indent="457189"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2pPr>
            <a:lvl3pPr marL="0" marR="0" indent="914377"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3pPr>
            <a:lvl4pPr marL="0" marR="0" indent="1371565"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4pPr>
            <a:lvl5pPr marL="0" marR="0" indent="1828754"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5pPr>
            <a:lvl6pPr marL="0" marR="0" indent="2285943"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6pPr>
            <a:lvl7pPr marL="0" marR="0" indent="2743131"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7pPr>
            <a:lvl8pPr marL="0" marR="0" indent="3200319"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8pPr>
            <a:lvl9pPr marL="0" marR="0" indent="3657508"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9pPr>
          </a:lstStyle>
          <a:p>
            <a:pPr marL="0" marR="0" lvl="0" indent="0" algn="ctr" defTabSz="914377" rtl="0" eaLnBrk="1" fontAlgn="auto" latinLnBrk="0" hangingPunct="0">
              <a:lnSpc>
                <a:spcPct val="100000"/>
              </a:lnSpc>
              <a:spcBef>
                <a:spcPts val="0"/>
              </a:spcBef>
              <a:spcAft>
                <a:spcPts val="0"/>
              </a:spcAft>
              <a:buClrTx/>
              <a:buSzTx/>
              <a:buFontTx/>
              <a:buNone/>
              <a:tabLst/>
              <a:defRPr sz="2400">
                <a:solidFill>
                  <a:srgbClr val="FFFFFF"/>
                </a:solidFill>
              </a:defRPr>
            </a:pPr>
            <a:endParaRPr kumimoji="0" lang="el-GR" sz="2400" b="0" i="0" u="none" strike="noStrike" kern="0" cap="none" spc="0" normalizeH="0" baseline="0">
              <a:ln>
                <a:noFill/>
              </a:ln>
              <a:solidFill>
                <a:srgbClr val="FFFFFF"/>
              </a:solidFill>
              <a:effectLst/>
              <a:uLnTx/>
              <a:uFillTx/>
              <a:latin typeface="Calibri" panose="020F0502020204030204" pitchFamily="34" charset="0"/>
              <a:cs typeface="Calibri" panose="020F0502020204030204" pitchFamily="34" charset="0"/>
              <a:sym typeface="Calibri"/>
            </a:endParaRPr>
          </a:p>
        </p:txBody>
      </p:sp>
      <p:sp>
        <p:nvSpPr>
          <p:cNvPr id="43" name="Right Triangle 42">
            <a:extLst>
              <a:ext uri="{FF2B5EF4-FFF2-40B4-BE49-F238E27FC236}">
                <a16:creationId xmlns:a16="http://schemas.microsoft.com/office/drawing/2014/main" id="{3B24B0F5-CD25-A14F-AA37-63EA97EFA824}"/>
              </a:ext>
            </a:extLst>
          </p:cNvPr>
          <p:cNvSpPr/>
          <p:nvPr/>
        </p:nvSpPr>
        <p:spPr>
          <a:xfrm flipH="1" flipV="1">
            <a:off x="2411414" y="5468410"/>
            <a:ext cx="262565" cy="264846"/>
          </a:xfrm>
          <a:prstGeom prst="rtTriangle">
            <a:avLst/>
          </a:prstGeom>
          <a:solidFill>
            <a:srgbClr val="4CC1EF">
              <a:lumMod val="50000"/>
            </a:srgbClr>
          </a:solidFill>
          <a:ln w="12700" cap="flat" cmpd="sng" algn="ctr">
            <a:noFill/>
            <a:prstDash val="solid"/>
            <a:miter lim="800000"/>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l-GR" sz="1200" b="0" i="0" u="none" strike="noStrike" kern="0" cap="none" spc="0" normalizeH="0" baseline="0">
              <a:ln>
                <a:noFill/>
              </a:ln>
              <a:solidFill>
                <a:prstClr val="white"/>
              </a:solidFill>
              <a:effectLst/>
              <a:uLnTx/>
              <a:uFillTx/>
              <a:latin typeface="Calibri" panose="020F0502020204030204" pitchFamily="34" charset="0"/>
              <a:cs typeface="Calibri" panose="020F0502020204030204" pitchFamily="34" charset="0"/>
            </a:endParaRPr>
          </a:p>
        </p:txBody>
      </p:sp>
      <p:sp>
        <p:nvSpPr>
          <p:cNvPr id="44" name="Right Triangle 43">
            <a:extLst>
              <a:ext uri="{FF2B5EF4-FFF2-40B4-BE49-F238E27FC236}">
                <a16:creationId xmlns:a16="http://schemas.microsoft.com/office/drawing/2014/main" id="{A055A2FC-9B62-A94A-BAEB-572920F12F4D}"/>
              </a:ext>
            </a:extLst>
          </p:cNvPr>
          <p:cNvSpPr/>
          <p:nvPr/>
        </p:nvSpPr>
        <p:spPr>
          <a:xfrm flipH="1" flipV="1">
            <a:off x="4549818" y="5468410"/>
            <a:ext cx="262565" cy="264846"/>
          </a:xfrm>
          <a:prstGeom prst="rtTriangle">
            <a:avLst/>
          </a:prstGeom>
          <a:solidFill>
            <a:srgbClr val="A2B969">
              <a:lumMod val="50000"/>
            </a:srgbClr>
          </a:solidFill>
          <a:ln w="12700" cap="flat" cmpd="sng" algn="ctr">
            <a:noFill/>
            <a:prstDash val="solid"/>
            <a:miter lim="800000"/>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l-GR" sz="1200" b="0" i="0" u="none" strike="noStrike" kern="0" cap="none" spc="0" normalizeH="0" baseline="0">
              <a:ln>
                <a:noFill/>
              </a:ln>
              <a:solidFill>
                <a:prstClr val="white"/>
              </a:solidFill>
              <a:effectLst/>
              <a:uLnTx/>
              <a:uFillTx/>
              <a:latin typeface="Calibri" panose="020F0502020204030204" pitchFamily="34" charset="0"/>
              <a:cs typeface="Calibri" panose="020F0502020204030204" pitchFamily="34" charset="0"/>
            </a:endParaRPr>
          </a:p>
        </p:txBody>
      </p:sp>
      <p:sp>
        <p:nvSpPr>
          <p:cNvPr id="45" name="Shape 1366">
            <a:extLst>
              <a:ext uri="{FF2B5EF4-FFF2-40B4-BE49-F238E27FC236}">
                <a16:creationId xmlns:a16="http://schemas.microsoft.com/office/drawing/2014/main" id="{A4F7F862-1DFB-6348-BCA4-C18B5BFFA881}"/>
              </a:ext>
            </a:extLst>
          </p:cNvPr>
          <p:cNvSpPr/>
          <p:nvPr/>
        </p:nvSpPr>
        <p:spPr>
          <a:xfrm rot="5400000">
            <a:off x="6774432" y="3637786"/>
            <a:ext cx="2251336" cy="1939604"/>
          </a:xfrm>
          <a:prstGeom prst="rect">
            <a:avLst/>
          </a:prstGeom>
          <a:solidFill>
            <a:schemeClr val="accent4">
              <a:lumMod val="40000"/>
              <a:lumOff val="60000"/>
            </a:schemeClr>
          </a:solidFill>
          <a:ln w="12700" cap="flat">
            <a:noFill/>
            <a:miter lim="400000"/>
          </a:ln>
          <a:effectLst/>
        </p:spPr>
        <p:txBody>
          <a:bodyPr wrap="square" lIns="34289" tIns="34289" rIns="34289" bIns="34289" numCol="1" anchor="ctr">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1pPr>
            <a:lvl2pPr marL="0" marR="0" indent="457189"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2pPr>
            <a:lvl3pPr marL="0" marR="0" indent="914377"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3pPr>
            <a:lvl4pPr marL="0" marR="0" indent="1371565"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4pPr>
            <a:lvl5pPr marL="0" marR="0" indent="1828754"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5pPr>
            <a:lvl6pPr marL="0" marR="0" indent="2285943"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6pPr>
            <a:lvl7pPr marL="0" marR="0" indent="2743131"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7pPr>
            <a:lvl8pPr marL="0" marR="0" indent="3200319"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8pPr>
            <a:lvl9pPr marL="0" marR="0" indent="3657508"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9pPr>
          </a:lstStyle>
          <a:p>
            <a:pPr marL="0" marR="0" lvl="0" indent="0" algn="ctr" defTabSz="914377" rtl="0" eaLnBrk="1" fontAlgn="auto" latinLnBrk="0" hangingPunct="0">
              <a:lnSpc>
                <a:spcPct val="100000"/>
              </a:lnSpc>
              <a:spcBef>
                <a:spcPts val="0"/>
              </a:spcBef>
              <a:spcAft>
                <a:spcPts val="0"/>
              </a:spcAft>
              <a:buClrTx/>
              <a:buSzTx/>
              <a:buFontTx/>
              <a:buNone/>
              <a:tabLst/>
              <a:defRPr sz="2400">
                <a:solidFill>
                  <a:srgbClr val="FFFFFF"/>
                </a:solidFill>
              </a:defRPr>
            </a:pPr>
            <a:endParaRPr kumimoji="0" lang="el-GR" sz="2400" b="0" i="0" u="none" strike="noStrike" kern="0" cap="none" spc="0" normalizeH="0" baseline="0" dirty="0">
              <a:ln>
                <a:noFill/>
              </a:ln>
              <a:solidFill>
                <a:srgbClr val="FFFFFF"/>
              </a:solidFill>
              <a:effectLst/>
              <a:uLnTx/>
              <a:uFillTx/>
              <a:latin typeface="Calibri" panose="020F0502020204030204" pitchFamily="34" charset="0"/>
              <a:cs typeface="Calibri" panose="020F0502020204030204" pitchFamily="34" charset="0"/>
              <a:sym typeface="Calibri"/>
            </a:endParaRPr>
          </a:p>
        </p:txBody>
      </p:sp>
      <p:sp>
        <p:nvSpPr>
          <p:cNvPr id="46" name="Right Triangle 45">
            <a:extLst>
              <a:ext uri="{FF2B5EF4-FFF2-40B4-BE49-F238E27FC236}">
                <a16:creationId xmlns:a16="http://schemas.microsoft.com/office/drawing/2014/main" id="{25AD696A-A704-9942-A6B5-FF7237B5ADAC}"/>
              </a:ext>
            </a:extLst>
          </p:cNvPr>
          <p:cNvSpPr/>
          <p:nvPr/>
        </p:nvSpPr>
        <p:spPr>
          <a:xfrm flipH="1" flipV="1">
            <a:off x="6673359" y="5468410"/>
            <a:ext cx="262565" cy="264846"/>
          </a:xfrm>
          <a:prstGeom prst="rtTriangle">
            <a:avLst/>
          </a:prstGeom>
          <a:solidFill>
            <a:schemeClr val="accent4">
              <a:lumMod val="40000"/>
              <a:lumOff val="60000"/>
            </a:schemeClr>
          </a:solidFill>
          <a:ln w="12700" cap="flat" cmpd="sng" algn="ctr">
            <a:noFill/>
            <a:prstDash val="solid"/>
            <a:miter lim="800000"/>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l-GR" sz="1200" b="0" i="0" u="none" strike="noStrike" kern="0" cap="none" spc="0" normalizeH="0" baseline="0">
              <a:ln>
                <a:noFill/>
              </a:ln>
              <a:solidFill>
                <a:prstClr val="white"/>
              </a:solidFill>
              <a:effectLst/>
              <a:uLnTx/>
              <a:uFillTx/>
              <a:latin typeface="Calibri" panose="020F0502020204030204" pitchFamily="34" charset="0"/>
              <a:cs typeface="Calibri" panose="020F0502020204030204" pitchFamily="34" charset="0"/>
            </a:endParaRPr>
          </a:p>
        </p:txBody>
      </p:sp>
      <p:grpSp>
        <p:nvGrpSpPr>
          <p:cNvPr id="47" name="Group 46">
            <a:extLst>
              <a:ext uri="{FF2B5EF4-FFF2-40B4-BE49-F238E27FC236}">
                <a16:creationId xmlns:a16="http://schemas.microsoft.com/office/drawing/2014/main" id="{AA2A2835-99DF-8043-84A5-2A1757A81A5E}"/>
              </a:ext>
            </a:extLst>
          </p:cNvPr>
          <p:cNvGrpSpPr/>
          <p:nvPr/>
        </p:nvGrpSpPr>
        <p:grpSpPr>
          <a:xfrm>
            <a:off x="2818468" y="4163314"/>
            <a:ext cx="1533434" cy="1323439"/>
            <a:chOff x="838200" y="2446102"/>
            <a:chExt cx="1761945" cy="2284641"/>
          </a:xfrm>
        </p:grpSpPr>
        <p:sp>
          <p:nvSpPr>
            <p:cNvPr id="48" name="TextBox 47">
              <a:extLst>
                <a:ext uri="{FF2B5EF4-FFF2-40B4-BE49-F238E27FC236}">
                  <a16:creationId xmlns:a16="http://schemas.microsoft.com/office/drawing/2014/main" id="{E9A462D8-59BA-D348-868B-77FC494ED60D}"/>
                </a:ext>
              </a:extLst>
            </p:cNvPr>
            <p:cNvSpPr txBox="1"/>
            <p:nvPr/>
          </p:nvSpPr>
          <p:spPr>
            <a:xfrm>
              <a:off x="866765" y="2446102"/>
              <a:ext cx="1733380" cy="2284641"/>
            </a:xfrm>
            <a:prstGeom prst="rect">
              <a:avLst/>
            </a:prstGeom>
            <a:noFill/>
          </p:spPr>
          <p:txBody>
            <a:bodyPr wrap="square" lIns="0" rIns="0" rtlCol="0" anchor="b">
              <a:spAutoFit/>
            </a:bodyPr>
            <a:lstStyle/>
            <a:p>
              <a:r>
                <a:rPr lang="el-GR" sz="1600" dirty="0">
                  <a:solidFill>
                    <a:srgbClr val="002060"/>
                  </a:solidFill>
                </a:rPr>
                <a:t>Επενδύσεις βάση του άρθρου 17 για εξοικονόμηση νερού. </a:t>
              </a:r>
            </a:p>
          </p:txBody>
        </p:sp>
        <p:sp>
          <p:nvSpPr>
            <p:cNvPr id="49" name="TextBox 48">
              <a:extLst>
                <a:ext uri="{FF2B5EF4-FFF2-40B4-BE49-F238E27FC236}">
                  <a16:creationId xmlns:a16="http://schemas.microsoft.com/office/drawing/2014/main" id="{CA165CE1-61CC-F242-9D7C-9D39224BB01E}"/>
                </a:ext>
              </a:extLst>
            </p:cNvPr>
            <p:cNvSpPr txBox="1"/>
            <p:nvPr/>
          </p:nvSpPr>
          <p:spPr>
            <a:xfrm>
              <a:off x="838200" y="3268015"/>
              <a:ext cx="1556607" cy="425049"/>
            </a:xfrm>
            <a:prstGeom prst="rect">
              <a:avLst/>
            </a:prstGeom>
            <a:noFill/>
          </p:spPr>
          <p:txBody>
            <a:bodyPr wrap="square" lIns="0" rIns="0" rtlCol="0" anchor="t">
              <a:spAutoFit/>
            </a:bodyPr>
            <a:lstStyle/>
            <a:p>
              <a:pPr algn="just" eaLnBrk="1" fontAlgn="auto" hangingPunct="1">
                <a:spcBef>
                  <a:spcPts val="0"/>
                </a:spcBef>
                <a:spcAft>
                  <a:spcPts val="0"/>
                </a:spcAft>
              </a:pPr>
              <a:endParaRPr lang="el-GR" sz="1000" dirty="0">
                <a:solidFill>
                  <a:srgbClr val="002060"/>
                </a:solidFill>
                <a:latin typeface="Calibri" panose="020F0502020204030204" pitchFamily="34" charset="0"/>
                <a:cs typeface="Calibri" panose="020F0502020204030204" pitchFamily="34" charset="0"/>
              </a:endParaRPr>
            </a:p>
          </p:txBody>
        </p:sp>
      </p:grpSp>
      <p:sp>
        <p:nvSpPr>
          <p:cNvPr id="52" name="Isosceles Triangle 21">
            <a:extLst>
              <a:ext uri="{FF2B5EF4-FFF2-40B4-BE49-F238E27FC236}">
                <a16:creationId xmlns:a16="http://schemas.microsoft.com/office/drawing/2014/main" id="{8DCA4CF5-7FC8-0B40-813B-24657E520860}"/>
              </a:ext>
            </a:extLst>
          </p:cNvPr>
          <p:cNvSpPr/>
          <p:nvPr/>
        </p:nvSpPr>
        <p:spPr>
          <a:xfrm rot="5400000">
            <a:off x="1124244" y="4378250"/>
            <a:ext cx="2251336" cy="458676"/>
          </a:xfrm>
          <a:prstGeom prst="triangle">
            <a:avLst/>
          </a:prstGeom>
          <a:solidFill>
            <a:srgbClr val="F7931F"/>
          </a:solidFill>
          <a:ln w="12700" cap="flat" cmpd="sng" algn="ctr">
            <a:noFill/>
            <a:prstDash val="solid"/>
            <a:miter lim="800000"/>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l-GR" sz="1200" b="0" i="0" u="none" strike="noStrike" kern="0" cap="none" spc="0" normalizeH="0" baseline="0">
              <a:ln>
                <a:noFill/>
              </a:ln>
              <a:solidFill>
                <a:prstClr val="white"/>
              </a:solidFill>
              <a:effectLst/>
              <a:uLnTx/>
              <a:uFillTx/>
              <a:latin typeface="Calibri" panose="020F0502020204030204" pitchFamily="34" charset="0"/>
              <a:cs typeface="Calibri" panose="020F0502020204030204" pitchFamily="34" charset="0"/>
            </a:endParaRPr>
          </a:p>
        </p:txBody>
      </p:sp>
      <p:sp>
        <p:nvSpPr>
          <p:cNvPr id="53" name="Isosceles Triangle 22">
            <a:extLst>
              <a:ext uri="{FF2B5EF4-FFF2-40B4-BE49-F238E27FC236}">
                <a16:creationId xmlns:a16="http://schemas.microsoft.com/office/drawing/2014/main" id="{3000B995-AA54-2A4D-8A99-5A72249F5B8F}"/>
              </a:ext>
            </a:extLst>
          </p:cNvPr>
          <p:cNvSpPr/>
          <p:nvPr/>
        </p:nvSpPr>
        <p:spPr>
          <a:xfrm rot="5400000">
            <a:off x="3247785" y="4378250"/>
            <a:ext cx="2251336" cy="458676"/>
          </a:xfrm>
          <a:prstGeom prst="triangle">
            <a:avLst/>
          </a:prstGeom>
          <a:solidFill>
            <a:srgbClr val="4CC1EF"/>
          </a:solidFill>
          <a:ln w="12700" cap="flat" cmpd="sng" algn="ctr">
            <a:noFill/>
            <a:prstDash val="solid"/>
            <a:miter lim="800000"/>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l-GR" sz="1200" b="0" i="0" u="none" strike="noStrike" kern="0" cap="none" spc="0" normalizeH="0" baseline="0">
              <a:ln>
                <a:noFill/>
              </a:ln>
              <a:solidFill>
                <a:prstClr val="white"/>
              </a:solidFill>
              <a:effectLst/>
              <a:uLnTx/>
              <a:uFillTx/>
              <a:latin typeface="Calibri" panose="020F0502020204030204" pitchFamily="34" charset="0"/>
              <a:cs typeface="Calibri" panose="020F0502020204030204" pitchFamily="34" charset="0"/>
            </a:endParaRPr>
          </a:p>
        </p:txBody>
      </p:sp>
      <p:sp>
        <p:nvSpPr>
          <p:cNvPr id="54" name="Shape 1366">
            <a:extLst>
              <a:ext uri="{FF2B5EF4-FFF2-40B4-BE49-F238E27FC236}">
                <a16:creationId xmlns:a16="http://schemas.microsoft.com/office/drawing/2014/main" id="{D88B5C74-0DD7-D248-AB30-7E2D55831183}"/>
              </a:ext>
            </a:extLst>
          </p:cNvPr>
          <p:cNvSpPr/>
          <p:nvPr/>
        </p:nvSpPr>
        <p:spPr>
          <a:xfrm rot="5400000">
            <a:off x="4414350" y="3868701"/>
            <a:ext cx="2251336" cy="1477773"/>
          </a:xfrm>
          <a:prstGeom prst="rect">
            <a:avLst/>
          </a:prstGeom>
          <a:solidFill>
            <a:srgbClr val="A2B969"/>
          </a:solidFill>
          <a:ln w="12700" cap="flat">
            <a:noFill/>
            <a:miter lim="400000"/>
          </a:ln>
          <a:effectLst/>
        </p:spPr>
        <p:txBody>
          <a:bodyPr wrap="square" lIns="34289" tIns="34289" rIns="34289" bIns="34289" numCol="1" anchor="ctr">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1pPr>
            <a:lvl2pPr marL="0" marR="0" indent="457189"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2pPr>
            <a:lvl3pPr marL="0" marR="0" indent="914377"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3pPr>
            <a:lvl4pPr marL="0" marR="0" indent="1371565"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4pPr>
            <a:lvl5pPr marL="0" marR="0" indent="1828754"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5pPr>
            <a:lvl6pPr marL="0" marR="0" indent="2285943"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6pPr>
            <a:lvl7pPr marL="0" marR="0" indent="2743131"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7pPr>
            <a:lvl8pPr marL="0" marR="0" indent="3200319"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8pPr>
            <a:lvl9pPr marL="0" marR="0" indent="3657508"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9pPr>
          </a:lstStyle>
          <a:p>
            <a:pPr marL="0" marR="0" lvl="0" indent="0" algn="ctr" defTabSz="914377" rtl="0" eaLnBrk="1" fontAlgn="auto" latinLnBrk="0" hangingPunct="0">
              <a:lnSpc>
                <a:spcPct val="100000"/>
              </a:lnSpc>
              <a:spcBef>
                <a:spcPts val="0"/>
              </a:spcBef>
              <a:spcAft>
                <a:spcPts val="0"/>
              </a:spcAft>
              <a:buClrTx/>
              <a:buSzTx/>
              <a:buFontTx/>
              <a:buNone/>
              <a:tabLst/>
              <a:defRPr sz="2400">
                <a:solidFill>
                  <a:srgbClr val="FFFFFF"/>
                </a:solidFill>
              </a:defRPr>
            </a:pPr>
            <a:endParaRPr kumimoji="0" lang="el-GR" sz="2400" b="0" i="0" u="none" strike="noStrike" kern="0" cap="none" spc="0" normalizeH="0" baseline="0">
              <a:ln>
                <a:noFill/>
              </a:ln>
              <a:solidFill>
                <a:srgbClr val="FFFFFF"/>
              </a:solidFill>
              <a:effectLst/>
              <a:uLnTx/>
              <a:uFillTx/>
              <a:latin typeface="Calibri" panose="020F0502020204030204" pitchFamily="34" charset="0"/>
              <a:cs typeface="Calibri" panose="020F0502020204030204" pitchFamily="34" charset="0"/>
              <a:sym typeface="Calibri"/>
            </a:endParaRPr>
          </a:p>
        </p:txBody>
      </p:sp>
      <p:sp>
        <p:nvSpPr>
          <p:cNvPr id="55" name="Isosceles Triangle 24">
            <a:extLst>
              <a:ext uri="{FF2B5EF4-FFF2-40B4-BE49-F238E27FC236}">
                <a16:creationId xmlns:a16="http://schemas.microsoft.com/office/drawing/2014/main" id="{6F24B1D7-1AA0-524C-AA04-3C4B38FFCE74}"/>
              </a:ext>
            </a:extLst>
          </p:cNvPr>
          <p:cNvSpPr/>
          <p:nvPr/>
        </p:nvSpPr>
        <p:spPr>
          <a:xfrm rot="5400000">
            <a:off x="5382574" y="4378250"/>
            <a:ext cx="2251336" cy="458676"/>
          </a:xfrm>
          <a:prstGeom prst="triangle">
            <a:avLst/>
          </a:prstGeom>
          <a:solidFill>
            <a:srgbClr val="A2B969"/>
          </a:solidFill>
          <a:ln w="12700" cap="flat" cmpd="sng" algn="ctr">
            <a:noFill/>
            <a:prstDash val="solid"/>
            <a:miter lim="800000"/>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l-GR" sz="1200" b="0" i="0" u="none" strike="noStrike" kern="0" cap="none" spc="0" normalizeH="0" baseline="0">
              <a:ln>
                <a:noFill/>
              </a:ln>
              <a:solidFill>
                <a:prstClr val="white"/>
              </a:solidFill>
              <a:effectLst/>
              <a:uLnTx/>
              <a:uFillTx/>
              <a:latin typeface="Calibri" panose="020F0502020204030204" pitchFamily="34" charset="0"/>
              <a:cs typeface="Calibri" panose="020F0502020204030204" pitchFamily="34" charset="0"/>
            </a:endParaRPr>
          </a:p>
        </p:txBody>
      </p:sp>
      <p:grpSp>
        <p:nvGrpSpPr>
          <p:cNvPr id="56" name="Group 55">
            <a:extLst>
              <a:ext uri="{FF2B5EF4-FFF2-40B4-BE49-F238E27FC236}">
                <a16:creationId xmlns:a16="http://schemas.microsoft.com/office/drawing/2014/main" id="{84648855-87FD-7041-A1DC-09441C311865}"/>
              </a:ext>
            </a:extLst>
          </p:cNvPr>
          <p:cNvGrpSpPr/>
          <p:nvPr/>
        </p:nvGrpSpPr>
        <p:grpSpPr>
          <a:xfrm>
            <a:off x="4848266" y="3880369"/>
            <a:ext cx="1756336" cy="1311689"/>
            <a:chOff x="830405" y="2625286"/>
            <a:chExt cx="1976450" cy="2607913"/>
          </a:xfrm>
        </p:grpSpPr>
        <p:sp>
          <p:nvSpPr>
            <p:cNvPr id="57" name="TextBox 56">
              <a:extLst>
                <a:ext uri="{FF2B5EF4-FFF2-40B4-BE49-F238E27FC236}">
                  <a16:creationId xmlns:a16="http://schemas.microsoft.com/office/drawing/2014/main" id="{0E24E830-600F-704A-A7FF-48D9B8A90AE2}"/>
                </a:ext>
              </a:extLst>
            </p:cNvPr>
            <p:cNvSpPr txBox="1"/>
            <p:nvPr/>
          </p:nvSpPr>
          <p:spPr>
            <a:xfrm>
              <a:off x="830405" y="2625286"/>
              <a:ext cx="1887084" cy="673117"/>
            </a:xfrm>
            <a:prstGeom prst="rect">
              <a:avLst/>
            </a:prstGeom>
            <a:noFill/>
          </p:spPr>
          <p:txBody>
            <a:bodyPr wrap="square" lIns="0" rIns="0" rtlCol="0" anchor="b">
              <a:spAutoFit/>
            </a:bodyPr>
            <a:lstStyle/>
            <a:p>
              <a:pPr algn="ctr" eaLnBrk="1" fontAlgn="auto" hangingPunct="1">
                <a:spcBef>
                  <a:spcPts val="0"/>
                </a:spcBef>
                <a:spcAft>
                  <a:spcPts val="0"/>
                </a:spcAft>
              </a:pPr>
              <a:endParaRPr lang="el-GR" sz="1600" b="1">
                <a:solidFill>
                  <a:srgbClr val="002060"/>
                </a:solidFill>
                <a:latin typeface="Calibri" panose="020F0502020204030204" pitchFamily="34" charset="0"/>
                <a:cs typeface="Calibri" panose="020F0502020204030204" pitchFamily="34" charset="0"/>
              </a:endParaRPr>
            </a:p>
          </p:txBody>
        </p:sp>
        <p:sp>
          <p:nvSpPr>
            <p:cNvPr id="58" name="TextBox 57">
              <a:extLst>
                <a:ext uri="{FF2B5EF4-FFF2-40B4-BE49-F238E27FC236}">
                  <a16:creationId xmlns:a16="http://schemas.microsoft.com/office/drawing/2014/main" id="{A126F682-30A9-1546-AC6D-5F43FB1C8066}"/>
                </a:ext>
              </a:extLst>
            </p:cNvPr>
            <p:cNvSpPr txBox="1"/>
            <p:nvPr/>
          </p:nvSpPr>
          <p:spPr>
            <a:xfrm>
              <a:off x="838197" y="3213848"/>
              <a:ext cx="1968658" cy="2019351"/>
            </a:xfrm>
            <a:prstGeom prst="rect">
              <a:avLst/>
            </a:prstGeom>
            <a:noFill/>
          </p:spPr>
          <p:txBody>
            <a:bodyPr wrap="square" lIns="0" rIns="0" rtlCol="0" anchor="t">
              <a:spAutoFit/>
            </a:bodyPr>
            <a:lstStyle/>
            <a:p>
              <a:pPr lvl="0" algn="ctr"/>
              <a:r>
                <a:rPr lang="el-GR" sz="2000" b="1" dirty="0">
                  <a:solidFill>
                    <a:srgbClr val="002060"/>
                  </a:solidFill>
                </a:rPr>
                <a:t>Ο.18 O.</a:t>
              </a:r>
              <a:r>
                <a:rPr lang="en-US" sz="2000" b="1" dirty="0">
                  <a:solidFill>
                    <a:srgbClr val="002060"/>
                  </a:solidFill>
                </a:rPr>
                <a:t>31</a:t>
              </a:r>
            </a:p>
            <a:p>
              <a:pPr lvl="0" algn="ctr"/>
              <a:endParaRPr lang="en-US" sz="2000" b="1" dirty="0">
                <a:solidFill>
                  <a:srgbClr val="002060"/>
                </a:solidFill>
              </a:endParaRPr>
            </a:p>
            <a:p>
              <a:pPr lvl="0" algn="ctr"/>
              <a:r>
                <a:rPr lang="en-US" sz="2000" b="1" dirty="0">
                  <a:solidFill>
                    <a:srgbClr val="002060"/>
                  </a:solidFill>
                </a:rPr>
                <a:t>R</a:t>
              </a:r>
              <a:r>
                <a:rPr lang="el-GR" sz="2000" b="1" dirty="0">
                  <a:solidFill>
                    <a:srgbClr val="002060"/>
                  </a:solidFill>
                </a:rPr>
                <a:t>.</a:t>
              </a:r>
              <a:r>
                <a:rPr lang="en-US" sz="2000" b="1" dirty="0">
                  <a:solidFill>
                    <a:srgbClr val="002060"/>
                  </a:solidFill>
                </a:rPr>
                <a:t>22</a:t>
              </a:r>
              <a:r>
                <a:rPr lang="el-GR" sz="2000" b="1" dirty="0">
                  <a:solidFill>
                    <a:srgbClr val="002060"/>
                  </a:solidFill>
                </a:rPr>
                <a:t> </a:t>
              </a:r>
              <a:r>
                <a:rPr lang="en-US" sz="2000" b="1" dirty="0">
                  <a:solidFill>
                    <a:srgbClr val="002060"/>
                  </a:solidFill>
                </a:rPr>
                <a:t>R</a:t>
              </a:r>
              <a:r>
                <a:rPr lang="el-GR" sz="2000" b="1" dirty="0">
                  <a:solidFill>
                    <a:srgbClr val="002060"/>
                  </a:solidFill>
                </a:rPr>
                <a:t>.23</a:t>
              </a:r>
            </a:p>
          </p:txBody>
        </p:sp>
      </p:grpSp>
      <p:sp>
        <p:nvSpPr>
          <p:cNvPr id="59" name="TextBox 58">
            <a:extLst>
              <a:ext uri="{FF2B5EF4-FFF2-40B4-BE49-F238E27FC236}">
                <a16:creationId xmlns:a16="http://schemas.microsoft.com/office/drawing/2014/main" id="{34E8EE59-4A1B-3D48-AFB8-72D326653CBB}"/>
              </a:ext>
            </a:extLst>
          </p:cNvPr>
          <p:cNvSpPr txBox="1"/>
          <p:nvPr/>
        </p:nvSpPr>
        <p:spPr>
          <a:xfrm>
            <a:off x="7111535" y="4240259"/>
            <a:ext cx="1749587" cy="1169551"/>
          </a:xfrm>
          <a:prstGeom prst="rect">
            <a:avLst/>
          </a:prstGeom>
          <a:noFill/>
        </p:spPr>
        <p:txBody>
          <a:bodyPr wrap="square" lIns="0" rIns="0" rtlCol="0" anchor="t">
            <a:spAutoFit/>
          </a:bodyPr>
          <a:lstStyle/>
          <a:p>
            <a:pPr>
              <a:buNone/>
            </a:pPr>
            <a:r>
              <a:rPr lang="en-US" sz="1400" b="1" dirty="0">
                <a:solidFill>
                  <a:srgbClr val="002060"/>
                </a:solidFill>
              </a:rPr>
              <a:t>I.17 </a:t>
            </a:r>
            <a:r>
              <a:rPr lang="el-GR" sz="1400" dirty="0">
                <a:solidFill>
                  <a:srgbClr val="002060"/>
                </a:solidFill>
              </a:rPr>
              <a:t>Μείωση των πιέσεων στους </a:t>
            </a:r>
            <a:r>
              <a:rPr lang="el-GR" sz="1400" dirty="0" err="1">
                <a:solidFill>
                  <a:srgbClr val="002060"/>
                </a:solidFill>
              </a:rPr>
              <a:t>υδροφορείς</a:t>
            </a:r>
            <a:r>
              <a:rPr lang="el-GR" sz="1400" dirty="0">
                <a:solidFill>
                  <a:srgbClr val="002060"/>
                </a:solidFill>
              </a:rPr>
              <a:t>: </a:t>
            </a:r>
            <a:r>
              <a:rPr lang="es-ES" sz="1400" dirty="0" err="1">
                <a:solidFill>
                  <a:srgbClr val="002060"/>
                </a:solidFill>
              </a:rPr>
              <a:t>Water</a:t>
            </a:r>
            <a:r>
              <a:rPr lang="es-ES" sz="1400" dirty="0">
                <a:solidFill>
                  <a:srgbClr val="002060"/>
                </a:solidFill>
              </a:rPr>
              <a:t> </a:t>
            </a:r>
            <a:r>
              <a:rPr lang="es-ES" sz="1400" dirty="0" err="1">
                <a:solidFill>
                  <a:srgbClr val="002060"/>
                </a:solidFill>
              </a:rPr>
              <a:t>Exploitation</a:t>
            </a:r>
            <a:r>
              <a:rPr lang="es-ES" sz="1400" dirty="0">
                <a:solidFill>
                  <a:srgbClr val="002060"/>
                </a:solidFill>
              </a:rPr>
              <a:t> </a:t>
            </a:r>
            <a:r>
              <a:rPr lang="es-ES" sz="1400" dirty="0" err="1">
                <a:solidFill>
                  <a:srgbClr val="002060"/>
                </a:solidFill>
              </a:rPr>
              <a:t>Index</a:t>
            </a:r>
            <a:r>
              <a:rPr lang="es-ES" sz="1400" dirty="0">
                <a:solidFill>
                  <a:srgbClr val="002060"/>
                </a:solidFill>
              </a:rPr>
              <a:t> Plus</a:t>
            </a:r>
            <a:r>
              <a:rPr lang="el-GR" sz="1400" dirty="0">
                <a:solidFill>
                  <a:srgbClr val="002060"/>
                </a:solidFill>
              </a:rPr>
              <a:t> </a:t>
            </a:r>
            <a:r>
              <a:rPr lang="es-ES" sz="1400" dirty="0">
                <a:solidFill>
                  <a:srgbClr val="002060"/>
                </a:solidFill>
              </a:rPr>
              <a:t>(WEI+)</a:t>
            </a:r>
            <a:endParaRPr lang="el-GR" sz="1400" dirty="0">
              <a:solidFill>
                <a:srgbClr val="002060"/>
              </a:solidFill>
            </a:endParaRPr>
          </a:p>
        </p:txBody>
      </p:sp>
      <p:pic>
        <p:nvPicPr>
          <p:cNvPr id="60" name="Graphic 11" descr="Microscope">
            <a:extLst>
              <a:ext uri="{FF2B5EF4-FFF2-40B4-BE49-F238E27FC236}">
                <a16:creationId xmlns:a16="http://schemas.microsoft.com/office/drawing/2014/main" id="{25A07660-2FD6-E645-8ED2-A2221A67A290}"/>
              </a:ext>
            </a:extLst>
          </p:cNvPr>
          <p:cNvPicPr preferRelativeResize="0">
            <a:picLocks/>
          </p:cNvPicPr>
          <p:nvPr/>
        </p:nvPicPr>
        <p:blipFill>
          <a:blip r:embed="rId3" cstate="print">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5254183" y="3653771"/>
            <a:ext cx="685800" cy="529691"/>
          </a:xfrm>
          <a:prstGeom prst="rect">
            <a:avLst/>
          </a:prstGeom>
          <a:effectLst>
            <a:reflection endPos="0" dist="50800" dir="5400000" sy="-100000" algn="bl" rotWithShape="0"/>
          </a:effectLst>
        </p:spPr>
      </p:pic>
      <p:sp>
        <p:nvSpPr>
          <p:cNvPr id="62" name="Rectangle 61">
            <a:extLst>
              <a:ext uri="{FF2B5EF4-FFF2-40B4-BE49-F238E27FC236}">
                <a16:creationId xmlns:a16="http://schemas.microsoft.com/office/drawing/2014/main" id="{068F3B99-2F88-FF46-96B0-E7787350BFB2}"/>
              </a:ext>
            </a:extLst>
          </p:cNvPr>
          <p:cNvSpPr/>
          <p:nvPr/>
        </p:nvSpPr>
        <p:spPr>
          <a:xfrm>
            <a:off x="342598" y="2834081"/>
            <a:ext cx="1758374" cy="523220"/>
          </a:xfrm>
          <a:prstGeom prst="rect">
            <a:avLst/>
          </a:prstGeom>
          <a:solidFill>
            <a:schemeClr val="tx2">
              <a:lumMod val="20000"/>
              <a:lumOff val="80000"/>
            </a:schemeClr>
          </a:solidFill>
        </p:spPr>
        <p:style>
          <a:lnRef idx="2">
            <a:schemeClr val="accent2"/>
          </a:lnRef>
          <a:fillRef idx="1">
            <a:schemeClr val="lt1"/>
          </a:fillRef>
          <a:effectRef idx="0">
            <a:schemeClr val="accent2"/>
          </a:effectRef>
          <a:fontRef idx="minor">
            <a:schemeClr val="dk1"/>
          </a:fontRef>
        </p:style>
        <p:txBody>
          <a:bodyPr wrap="square">
            <a:spAutoFit/>
          </a:bodyPr>
          <a:lstStyle/>
          <a:p>
            <a:pPr algn="ctr"/>
            <a:r>
              <a:rPr lang="el-GR" sz="1400" b="1" dirty="0">
                <a:solidFill>
                  <a:srgbClr val="002060"/>
                </a:solidFill>
                <a:latin typeface="Calibri" panose="020F0502020204030204" pitchFamily="34" charset="0"/>
                <a:cs typeface="Calibri" panose="020F0502020204030204" pitchFamily="34" charset="0"/>
              </a:rPr>
              <a:t>Ειδικός </a:t>
            </a:r>
          </a:p>
          <a:p>
            <a:pPr algn="ctr"/>
            <a:r>
              <a:rPr lang="el-GR" sz="1400" b="1" dirty="0">
                <a:solidFill>
                  <a:srgbClr val="002060"/>
                </a:solidFill>
                <a:latin typeface="Calibri" panose="020F0502020204030204" pitchFamily="34" charset="0"/>
                <a:cs typeface="Calibri" panose="020F0502020204030204" pitchFamily="34" charset="0"/>
              </a:rPr>
              <a:t>Στόχος</a:t>
            </a:r>
          </a:p>
        </p:txBody>
      </p:sp>
      <p:sp>
        <p:nvSpPr>
          <p:cNvPr id="63" name="Rectangle 62">
            <a:extLst>
              <a:ext uri="{FF2B5EF4-FFF2-40B4-BE49-F238E27FC236}">
                <a16:creationId xmlns:a16="http://schemas.microsoft.com/office/drawing/2014/main" id="{05B84F10-E36D-B74B-B8EB-77502D4A0E25}"/>
              </a:ext>
            </a:extLst>
          </p:cNvPr>
          <p:cNvSpPr/>
          <p:nvPr/>
        </p:nvSpPr>
        <p:spPr>
          <a:xfrm>
            <a:off x="2458313" y="2834834"/>
            <a:ext cx="1852310" cy="523220"/>
          </a:xfrm>
          <a:prstGeom prst="rect">
            <a:avLst/>
          </a:prstGeom>
          <a:solidFill>
            <a:schemeClr val="accent5">
              <a:lumMod val="20000"/>
              <a:lumOff val="80000"/>
            </a:schemeClr>
          </a:solidFill>
        </p:spPr>
        <p:style>
          <a:lnRef idx="2">
            <a:schemeClr val="accent2"/>
          </a:lnRef>
          <a:fillRef idx="1">
            <a:schemeClr val="lt1"/>
          </a:fillRef>
          <a:effectRef idx="0">
            <a:schemeClr val="accent2"/>
          </a:effectRef>
          <a:fontRef idx="minor">
            <a:schemeClr val="dk1"/>
          </a:fontRef>
        </p:style>
        <p:txBody>
          <a:bodyPr wrap="square">
            <a:spAutoFit/>
          </a:bodyPr>
          <a:lstStyle/>
          <a:p>
            <a:pPr algn="ctr"/>
            <a:r>
              <a:rPr lang="el-GR" sz="1400" b="1" dirty="0">
                <a:solidFill>
                  <a:srgbClr val="002060"/>
                </a:solidFill>
                <a:latin typeface="Calibri" panose="020F0502020204030204" pitchFamily="34" charset="0"/>
                <a:cs typeface="Calibri" panose="020F0502020204030204" pitchFamily="34" charset="0"/>
              </a:rPr>
              <a:t>Εργαλείο </a:t>
            </a:r>
          </a:p>
          <a:p>
            <a:pPr algn="ctr"/>
            <a:r>
              <a:rPr lang="el-GR" sz="1400" b="1" dirty="0">
                <a:solidFill>
                  <a:srgbClr val="002060"/>
                </a:solidFill>
                <a:latin typeface="Calibri" panose="020F0502020204030204" pitchFamily="34" charset="0"/>
                <a:cs typeface="Calibri" panose="020F0502020204030204" pitchFamily="34" charset="0"/>
              </a:rPr>
              <a:t>Πολιτικής  </a:t>
            </a:r>
          </a:p>
        </p:txBody>
      </p:sp>
      <p:sp>
        <p:nvSpPr>
          <p:cNvPr id="64" name="Rectangle 63">
            <a:extLst>
              <a:ext uri="{FF2B5EF4-FFF2-40B4-BE49-F238E27FC236}">
                <a16:creationId xmlns:a16="http://schemas.microsoft.com/office/drawing/2014/main" id="{E616D73C-B7C8-2F48-9EAA-D7BDE77D4DEC}"/>
              </a:ext>
            </a:extLst>
          </p:cNvPr>
          <p:cNvSpPr/>
          <p:nvPr/>
        </p:nvSpPr>
        <p:spPr>
          <a:xfrm>
            <a:off x="4613779" y="2834081"/>
            <a:ext cx="1852310" cy="523220"/>
          </a:xfrm>
          <a:prstGeom prst="rect">
            <a:avLst/>
          </a:prstGeom>
          <a:solidFill>
            <a:schemeClr val="accent6">
              <a:lumMod val="40000"/>
              <a:lumOff val="60000"/>
            </a:schemeClr>
          </a:solidFill>
        </p:spPr>
        <p:style>
          <a:lnRef idx="2">
            <a:schemeClr val="accent2"/>
          </a:lnRef>
          <a:fillRef idx="1">
            <a:schemeClr val="lt1"/>
          </a:fillRef>
          <a:effectRef idx="0">
            <a:schemeClr val="accent2"/>
          </a:effectRef>
          <a:fontRef idx="minor">
            <a:schemeClr val="dk1"/>
          </a:fontRef>
        </p:style>
        <p:txBody>
          <a:bodyPr wrap="square">
            <a:spAutoFit/>
          </a:bodyPr>
          <a:lstStyle/>
          <a:p>
            <a:pPr algn="ctr"/>
            <a:r>
              <a:rPr lang="el-GR" sz="1400" b="1" dirty="0">
                <a:solidFill>
                  <a:srgbClr val="002060"/>
                </a:solidFill>
                <a:latin typeface="Calibri" panose="020F0502020204030204" pitchFamily="34" charset="0"/>
                <a:cs typeface="Calibri" panose="020F0502020204030204" pitchFamily="34" charset="0"/>
              </a:rPr>
              <a:t>Δείκτες Παρακολούθησης  </a:t>
            </a:r>
          </a:p>
        </p:txBody>
      </p:sp>
      <p:sp>
        <p:nvSpPr>
          <p:cNvPr id="65" name="Rectangle 64">
            <a:extLst>
              <a:ext uri="{FF2B5EF4-FFF2-40B4-BE49-F238E27FC236}">
                <a16:creationId xmlns:a16="http://schemas.microsoft.com/office/drawing/2014/main" id="{E0E1AED6-901A-9742-9538-F88CBB927927}"/>
              </a:ext>
            </a:extLst>
          </p:cNvPr>
          <p:cNvSpPr/>
          <p:nvPr/>
        </p:nvSpPr>
        <p:spPr>
          <a:xfrm>
            <a:off x="6930297" y="2839006"/>
            <a:ext cx="1852310" cy="523220"/>
          </a:xfrm>
          <a:prstGeom prst="rect">
            <a:avLst/>
          </a:prstGeom>
          <a:solidFill>
            <a:schemeClr val="accent4">
              <a:lumMod val="40000"/>
              <a:lumOff val="60000"/>
            </a:schemeClr>
          </a:solidFill>
        </p:spPr>
        <p:style>
          <a:lnRef idx="2">
            <a:schemeClr val="accent2"/>
          </a:lnRef>
          <a:fillRef idx="1">
            <a:schemeClr val="lt1"/>
          </a:fillRef>
          <a:effectRef idx="0">
            <a:schemeClr val="accent2"/>
          </a:effectRef>
          <a:fontRef idx="minor">
            <a:schemeClr val="dk1"/>
          </a:fontRef>
        </p:style>
        <p:txBody>
          <a:bodyPr wrap="square">
            <a:spAutoFit/>
          </a:bodyPr>
          <a:lstStyle/>
          <a:p>
            <a:pPr algn="ctr"/>
            <a:r>
              <a:rPr lang="el-GR" sz="1400" b="1" dirty="0">
                <a:solidFill>
                  <a:srgbClr val="002060"/>
                </a:solidFill>
                <a:latin typeface="Calibri" panose="020F0502020204030204" pitchFamily="34" charset="0"/>
                <a:cs typeface="Calibri" panose="020F0502020204030204" pitchFamily="34" charset="0"/>
              </a:rPr>
              <a:t>Δείκτης </a:t>
            </a:r>
          </a:p>
          <a:p>
            <a:pPr algn="ctr"/>
            <a:r>
              <a:rPr lang="el-GR" sz="1400" b="1" dirty="0">
                <a:solidFill>
                  <a:srgbClr val="002060"/>
                </a:solidFill>
                <a:latin typeface="Calibri" panose="020F0502020204030204" pitchFamily="34" charset="0"/>
                <a:cs typeface="Calibri" panose="020F0502020204030204" pitchFamily="34" charset="0"/>
              </a:rPr>
              <a:t>Επιπτώσεων</a:t>
            </a:r>
          </a:p>
        </p:txBody>
      </p:sp>
      <p:sp>
        <p:nvSpPr>
          <p:cNvPr id="66" name="TextBox 65">
            <a:extLst>
              <a:ext uri="{FF2B5EF4-FFF2-40B4-BE49-F238E27FC236}">
                <a16:creationId xmlns:a16="http://schemas.microsoft.com/office/drawing/2014/main" id="{56CC02E6-E425-3643-9320-72D4D63BE282}"/>
              </a:ext>
            </a:extLst>
          </p:cNvPr>
          <p:cNvSpPr txBox="1"/>
          <p:nvPr/>
        </p:nvSpPr>
        <p:spPr>
          <a:xfrm>
            <a:off x="612001" y="4144971"/>
            <a:ext cx="1624466" cy="830997"/>
          </a:xfrm>
          <a:prstGeom prst="rect">
            <a:avLst/>
          </a:prstGeom>
          <a:noFill/>
        </p:spPr>
        <p:txBody>
          <a:bodyPr wrap="square" lIns="0" rIns="0" rtlCol="0" anchor="t">
            <a:spAutoFit/>
          </a:bodyPr>
          <a:lstStyle/>
          <a:p>
            <a:r>
              <a:rPr lang="el-GR" sz="1600" b="1" dirty="0">
                <a:solidFill>
                  <a:srgbClr val="002060"/>
                </a:solidFill>
                <a:latin typeface="Calibri" panose="020F0502020204030204" pitchFamily="34" charset="0"/>
                <a:cs typeface="Calibri" panose="020F0502020204030204" pitchFamily="34" charset="0"/>
              </a:rPr>
              <a:t>Προώθηση της βιώσιμης ανάπτυξης </a:t>
            </a:r>
          </a:p>
        </p:txBody>
      </p:sp>
      <p:pic>
        <p:nvPicPr>
          <p:cNvPr id="86" name="Picture 85">
            <a:extLst>
              <a:ext uri="{FF2B5EF4-FFF2-40B4-BE49-F238E27FC236}">
                <a16:creationId xmlns:a16="http://schemas.microsoft.com/office/drawing/2014/main" id="{E668384A-1852-8E4B-A8A2-7348D490305F}"/>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2958766" y="3387628"/>
            <a:ext cx="1016000" cy="1016000"/>
          </a:xfrm>
          <a:prstGeom prst="rect">
            <a:avLst/>
          </a:prstGeom>
        </p:spPr>
      </p:pic>
      <p:pic>
        <p:nvPicPr>
          <p:cNvPr id="87" name="Picture 86">
            <a:extLst>
              <a:ext uri="{FF2B5EF4-FFF2-40B4-BE49-F238E27FC236}">
                <a16:creationId xmlns:a16="http://schemas.microsoft.com/office/drawing/2014/main" id="{750C2542-A3A1-CE4B-BE1C-B3862ACC54BD}"/>
              </a:ext>
            </a:extLst>
          </p:cNvPr>
          <p:cNvPicPr>
            <a:picLocks noChangeAspect="1"/>
          </p:cNvPicPr>
          <p:nvPr/>
        </p:nvPicPr>
        <p:blipFill>
          <a:blip r:embed="rId6">
            <a:biLevel thresh="75000"/>
          </a:blip>
          <a:stretch>
            <a:fillRect/>
          </a:stretch>
        </p:blipFill>
        <p:spPr>
          <a:xfrm>
            <a:off x="7553230" y="3510414"/>
            <a:ext cx="693739" cy="693739"/>
          </a:xfrm>
          <a:prstGeom prst="rect">
            <a:avLst/>
          </a:prstGeom>
        </p:spPr>
      </p:pic>
      <p:pic>
        <p:nvPicPr>
          <p:cNvPr id="3" name="Picture 2">
            <a:extLst>
              <a:ext uri="{FF2B5EF4-FFF2-40B4-BE49-F238E27FC236}">
                <a16:creationId xmlns:a16="http://schemas.microsoft.com/office/drawing/2014/main" id="{8BE30524-F2CB-E24E-9926-32D5AD4405EA}"/>
              </a:ext>
            </a:extLst>
          </p:cNvPr>
          <p:cNvPicPr>
            <a:picLocks noChangeAspect="1"/>
          </p:cNvPicPr>
          <p:nvPr/>
        </p:nvPicPr>
        <p:blipFill>
          <a:blip r:embed="rId7"/>
          <a:stretch>
            <a:fillRect/>
          </a:stretch>
        </p:blipFill>
        <p:spPr>
          <a:xfrm>
            <a:off x="914308" y="3524329"/>
            <a:ext cx="705364" cy="624751"/>
          </a:xfrm>
          <a:prstGeom prst="rect">
            <a:avLst/>
          </a:prstGeom>
        </p:spPr>
      </p:pic>
    </p:spTree>
    <p:extLst>
      <p:ext uri="{BB962C8B-B14F-4D97-AF65-F5344CB8AC3E}">
        <p14:creationId xmlns:p14="http://schemas.microsoft.com/office/powerpoint/2010/main" val="400379666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D5B2D6-C92F-46BC-ACF6-E144921C338C}"/>
              </a:ext>
            </a:extLst>
          </p:cNvPr>
          <p:cNvSpPr>
            <a:spLocks noGrp="1"/>
          </p:cNvSpPr>
          <p:nvPr>
            <p:ph type="title"/>
          </p:nvPr>
        </p:nvSpPr>
        <p:spPr/>
        <p:txBody>
          <a:bodyPr/>
          <a:lstStyle/>
          <a:p>
            <a:r>
              <a:rPr lang="el-GR" dirty="0"/>
              <a:t>Παρακολούθηση και Αξιολόγηση</a:t>
            </a:r>
          </a:p>
        </p:txBody>
      </p:sp>
      <p:graphicFrame>
        <p:nvGraphicFramePr>
          <p:cNvPr id="4" name="Table 3">
            <a:extLst>
              <a:ext uri="{FF2B5EF4-FFF2-40B4-BE49-F238E27FC236}">
                <a16:creationId xmlns:a16="http://schemas.microsoft.com/office/drawing/2014/main" id="{F8583E1A-C2C3-4696-976A-32622CE6F67D}"/>
              </a:ext>
            </a:extLst>
          </p:cNvPr>
          <p:cNvGraphicFramePr>
            <a:graphicFrameLocks noGrp="1"/>
          </p:cNvGraphicFramePr>
          <p:nvPr>
            <p:extLst>
              <p:ext uri="{D42A27DB-BD31-4B8C-83A1-F6EECF244321}">
                <p14:modId xmlns:p14="http://schemas.microsoft.com/office/powerpoint/2010/main" val="3267321118"/>
              </p:ext>
            </p:extLst>
          </p:nvPr>
        </p:nvGraphicFramePr>
        <p:xfrm>
          <a:off x="323529" y="3080346"/>
          <a:ext cx="8640959" cy="2233252"/>
        </p:xfrm>
        <a:graphic>
          <a:graphicData uri="http://schemas.openxmlformats.org/drawingml/2006/table">
            <a:tbl>
              <a:tblPr firstRow="1" bandRow="1">
                <a:tableStyleId>{5940675A-B579-460E-94D1-54222C63F5DA}</a:tableStyleId>
              </a:tblPr>
              <a:tblGrid>
                <a:gridCol w="1778298">
                  <a:extLst>
                    <a:ext uri="{9D8B030D-6E8A-4147-A177-3AD203B41FA5}">
                      <a16:colId xmlns:a16="http://schemas.microsoft.com/office/drawing/2014/main" val="2790094551"/>
                    </a:ext>
                  </a:extLst>
                </a:gridCol>
                <a:gridCol w="958005">
                  <a:extLst>
                    <a:ext uri="{9D8B030D-6E8A-4147-A177-3AD203B41FA5}">
                      <a16:colId xmlns:a16="http://schemas.microsoft.com/office/drawing/2014/main" val="2388177310"/>
                    </a:ext>
                  </a:extLst>
                </a:gridCol>
                <a:gridCol w="1008112">
                  <a:extLst>
                    <a:ext uri="{9D8B030D-6E8A-4147-A177-3AD203B41FA5}">
                      <a16:colId xmlns:a16="http://schemas.microsoft.com/office/drawing/2014/main" val="1181731395"/>
                    </a:ext>
                  </a:extLst>
                </a:gridCol>
                <a:gridCol w="936104">
                  <a:extLst>
                    <a:ext uri="{9D8B030D-6E8A-4147-A177-3AD203B41FA5}">
                      <a16:colId xmlns:a16="http://schemas.microsoft.com/office/drawing/2014/main" val="209472536"/>
                    </a:ext>
                  </a:extLst>
                </a:gridCol>
                <a:gridCol w="1008112">
                  <a:extLst>
                    <a:ext uri="{9D8B030D-6E8A-4147-A177-3AD203B41FA5}">
                      <a16:colId xmlns:a16="http://schemas.microsoft.com/office/drawing/2014/main" val="2179656830"/>
                    </a:ext>
                  </a:extLst>
                </a:gridCol>
                <a:gridCol w="1043497">
                  <a:extLst>
                    <a:ext uri="{9D8B030D-6E8A-4147-A177-3AD203B41FA5}">
                      <a16:colId xmlns:a16="http://schemas.microsoft.com/office/drawing/2014/main" val="3653871753"/>
                    </a:ext>
                  </a:extLst>
                </a:gridCol>
                <a:gridCol w="972727">
                  <a:extLst>
                    <a:ext uri="{9D8B030D-6E8A-4147-A177-3AD203B41FA5}">
                      <a16:colId xmlns:a16="http://schemas.microsoft.com/office/drawing/2014/main" val="2499206761"/>
                    </a:ext>
                  </a:extLst>
                </a:gridCol>
                <a:gridCol w="936104">
                  <a:extLst>
                    <a:ext uri="{9D8B030D-6E8A-4147-A177-3AD203B41FA5}">
                      <a16:colId xmlns:a16="http://schemas.microsoft.com/office/drawing/2014/main" val="965724328"/>
                    </a:ext>
                  </a:extLst>
                </a:gridCol>
              </a:tblGrid>
              <a:tr h="349505">
                <a:tc>
                  <a:txBody>
                    <a:bodyPr/>
                    <a:lstStyle/>
                    <a:p>
                      <a:endParaRPr lang="en-GB" dirty="0">
                        <a:latin typeface="Calibri" panose="020F0502020204030204" pitchFamily="34" charset="0"/>
                        <a:cs typeface="Calibri" panose="020F0502020204030204" pitchFamily="34" charset="0"/>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algn="ctr">
                        <a:spcAft>
                          <a:spcPts val="1200"/>
                        </a:spcAft>
                      </a:pPr>
                      <a:r>
                        <a:rPr lang="en-GB" sz="2000" b="1" kern="1200" dirty="0">
                          <a:solidFill>
                            <a:srgbClr val="00B050"/>
                          </a:solidFill>
                          <a:effectLst/>
                          <a:latin typeface="Calibri" panose="020F0502020204030204" pitchFamily="34" charset="0"/>
                          <a:ea typeface="Calibri" panose="020F0502020204030204" pitchFamily="34" charset="0"/>
                          <a:cs typeface="Calibri" panose="020F0502020204030204" pitchFamily="34" charset="0"/>
                        </a:rPr>
                        <a:t>2021</a:t>
                      </a:r>
                      <a:endParaRPr lang="en-GB" sz="1000" b="1" dirty="0">
                        <a:solidFill>
                          <a:srgbClr val="00B05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9525" marB="0">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algn="ctr">
                        <a:spcAft>
                          <a:spcPts val="1200"/>
                        </a:spcAft>
                      </a:pPr>
                      <a:r>
                        <a:rPr lang="en-GB" sz="2000" b="1" kern="1200" dirty="0">
                          <a:solidFill>
                            <a:srgbClr val="00B050"/>
                          </a:solidFill>
                          <a:effectLst/>
                          <a:latin typeface="Calibri" panose="020F0502020204030204" pitchFamily="34" charset="0"/>
                          <a:ea typeface="Calibri" panose="020F0502020204030204" pitchFamily="34" charset="0"/>
                          <a:cs typeface="Calibri" panose="020F0502020204030204" pitchFamily="34" charset="0"/>
                        </a:rPr>
                        <a:t>2022</a:t>
                      </a:r>
                      <a:endParaRPr lang="en-GB" sz="1000" b="1" dirty="0">
                        <a:solidFill>
                          <a:srgbClr val="00B05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9525" marB="0">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algn="ctr">
                        <a:spcAft>
                          <a:spcPts val="1200"/>
                        </a:spcAft>
                      </a:pPr>
                      <a:r>
                        <a:rPr lang="en-GB" sz="2000" b="1" kern="1200" dirty="0">
                          <a:solidFill>
                            <a:srgbClr val="00B050"/>
                          </a:solidFill>
                          <a:effectLst/>
                          <a:latin typeface="Calibri" panose="020F0502020204030204" pitchFamily="34" charset="0"/>
                          <a:ea typeface="Calibri" panose="020F0502020204030204" pitchFamily="34" charset="0"/>
                          <a:cs typeface="Calibri" panose="020F0502020204030204" pitchFamily="34" charset="0"/>
                        </a:rPr>
                        <a:t>2023</a:t>
                      </a:r>
                      <a:endParaRPr lang="en-GB" sz="1000" b="1" dirty="0">
                        <a:solidFill>
                          <a:srgbClr val="00B05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9525" marB="0">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algn="ctr">
                        <a:spcAft>
                          <a:spcPts val="1200"/>
                        </a:spcAft>
                      </a:pPr>
                      <a:r>
                        <a:rPr lang="en-GB" sz="2000" b="1" kern="1200" dirty="0">
                          <a:solidFill>
                            <a:srgbClr val="00B050"/>
                          </a:solidFill>
                          <a:effectLst/>
                          <a:latin typeface="Calibri" panose="020F0502020204030204" pitchFamily="34" charset="0"/>
                          <a:ea typeface="Calibri" panose="020F0502020204030204" pitchFamily="34" charset="0"/>
                          <a:cs typeface="Calibri" panose="020F0502020204030204" pitchFamily="34" charset="0"/>
                        </a:rPr>
                        <a:t>2024</a:t>
                      </a:r>
                      <a:endParaRPr lang="en-GB" sz="1000" b="1" dirty="0">
                        <a:solidFill>
                          <a:srgbClr val="00B05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9525" marB="0">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algn="ctr">
                        <a:spcAft>
                          <a:spcPts val="1200"/>
                        </a:spcAft>
                      </a:pPr>
                      <a:r>
                        <a:rPr lang="en-GB" sz="2000" b="1" kern="1200" dirty="0">
                          <a:solidFill>
                            <a:srgbClr val="00B050"/>
                          </a:solidFill>
                          <a:effectLst/>
                          <a:latin typeface="Calibri" panose="020F0502020204030204" pitchFamily="34" charset="0"/>
                          <a:ea typeface="Calibri" panose="020F0502020204030204" pitchFamily="34" charset="0"/>
                          <a:cs typeface="Calibri" panose="020F0502020204030204" pitchFamily="34" charset="0"/>
                        </a:rPr>
                        <a:t>2025</a:t>
                      </a:r>
                      <a:endParaRPr lang="en-GB" sz="1000" b="1" dirty="0">
                        <a:solidFill>
                          <a:srgbClr val="00B05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9525" marB="0">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algn="ctr">
                        <a:spcAft>
                          <a:spcPts val="1200"/>
                        </a:spcAft>
                      </a:pPr>
                      <a:r>
                        <a:rPr lang="en-GB" sz="2000" b="1" kern="1200" dirty="0">
                          <a:solidFill>
                            <a:srgbClr val="00B050"/>
                          </a:solidFill>
                          <a:effectLst/>
                          <a:latin typeface="Calibri" panose="020F0502020204030204" pitchFamily="34" charset="0"/>
                          <a:ea typeface="Calibri" panose="020F0502020204030204" pitchFamily="34" charset="0"/>
                          <a:cs typeface="Calibri" panose="020F0502020204030204" pitchFamily="34" charset="0"/>
                        </a:rPr>
                        <a:t>2026</a:t>
                      </a:r>
                      <a:endParaRPr lang="en-GB" sz="1000" b="1" dirty="0">
                        <a:solidFill>
                          <a:srgbClr val="00B05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9525" marB="0">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algn="ctr">
                        <a:spcAft>
                          <a:spcPts val="1200"/>
                        </a:spcAft>
                      </a:pPr>
                      <a:r>
                        <a:rPr lang="en-GB" sz="2000" b="1" kern="1200" dirty="0">
                          <a:solidFill>
                            <a:srgbClr val="00B050"/>
                          </a:solidFill>
                          <a:effectLst/>
                          <a:latin typeface="Calibri" panose="020F0502020204030204" pitchFamily="34" charset="0"/>
                          <a:ea typeface="Times New Roman" panose="02020603050405020304" pitchFamily="18" charset="0"/>
                          <a:cs typeface="Calibri" panose="020F0502020204030204" pitchFamily="34" charset="0"/>
                        </a:rPr>
                        <a:t>2027</a:t>
                      </a:r>
                      <a:endParaRPr lang="en-GB" sz="1000" b="1" dirty="0">
                        <a:solidFill>
                          <a:srgbClr val="00B05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9525" marB="0">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extLst>
                  <a:ext uri="{0D108BD9-81ED-4DB2-BD59-A6C34878D82A}">
                    <a16:rowId xmlns:a16="http://schemas.microsoft.com/office/drawing/2014/main" val="2872023666"/>
                  </a:ext>
                </a:extLst>
              </a:tr>
              <a:tr h="629242">
                <a:tc>
                  <a:txBody>
                    <a:bodyPr/>
                    <a:lstStyle/>
                    <a:p>
                      <a:pPr>
                        <a:spcAft>
                          <a:spcPts val="1200"/>
                        </a:spcAft>
                      </a:pPr>
                      <a:r>
                        <a:rPr lang="el-GR" sz="1600" b="0" kern="1200" dirty="0">
                          <a:solidFill>
                            <a:srgbClr val="00B050"/>
                          </a:solidFill>
                          <a:effectLst/>
                          <a:latin typeface="Calibri" panose="020F0502020204030204" pitchFamily="34" charset="0"/>
                          <a:cs typeface="Calibri" panose="020F0502020204030204" pitchFamily="34" charset="0"/>
                        </a:rPr>
                        <a:t>Αναμενόμενη Τιμή </a:t>
                      </a:r>
                      <a:r>
                        <a:rPr lang="en-GB" sz="1600" b="0" kern="1200" dirty="0">
                          <a:solidFill>
                            <a:srgbClr val="00B050"/>
                          </a:solidFill>
                          <a:effectLst/>
                          <a:latin typeface="Calibri" panose="020F0502020204030204" pitchFamily="34" charset="0"/>
                          <a:cs typeface="Calibri" panose="020F0502020204030204" pitchFamily="34" charset="0"/>
                        </a:rPr>
                        <a:t>(EUR/</a:t>
                      </a:r>
                      <a:r>
                        <a:rPr lang="el-GR" sz="1600" b="0" kern="1200" dirty="0" err="1">
                          <a:solidFill>
                            <a:srgbClr val="00B050"/>
                          </a:solidFill>
                          <a:effectLst/>
                          <a:latin typeface="Calibri" panose="020F0502020204030204" pitchFamily="34" charset="0"/>
                          <a:cs typeface="Calibri" panose="020F0502020204030204" pitchFamily="34" charset="0"/>
                        </a:rPr>
                        <a:t>εκτ</a:t>
                      </a:r>
                      <a:r>
                        <a:rPr lang="en-GB" sz="1600" b="0" kern="1200" dirty="0">
                          <a:solidFill>
                            <a:srgbClr val="00B050"/>
                          </a:solidFill>
                          <a:effectLst/>
                          <a:latin typeface="Calibri" panose="020F0502020204030204" pitchFamily="34" charset="0"/>
                          <a:cs typeface="Calibri" panose="020F0502020204030204" pitchFamily="34" charset="0"/>
                        </a:rPr>
                        <a:t>)</a:t>
                      </a:r>
                      <a:endParaRPr lang="en-GB" sz="800" b="0" dirty="0">
                        <a:solidFill>
                          <a:srgbClr val="00B05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9525" marB="0">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algn="ctr"/>
                      <a:r>
                        <a:rPr lang="el-GR" sz="1400" b="1" dirty="0">
                          <a:solidFill>
                            <a:srgbClr val="002060"/>
                          </a:solidFill>
                          <a:latin typeface="Calibri" panose="020F0502020204030204" pitchFamily="34" charset="0"/>
                          <a:cs typeface="Calibri" panose="020F0502020204030204" pitchFamily="34" charset="0"/>
                        </a:rPr>
                        <a:t>150</a:t>
                      </a:r>
                      <a:endParaRPr lang="en-GB" sz="1400" b="1" dirty="0">
                        <a:solidFill>
                          <a:srgbClr val="002060"/>
                        </a:solidFill>
                        <a:latin typeface="Calibri" panose="020F0502020204030204" pitchFamily="34" charset="0"/>
                        <a:cs typeface="Calibri" panose="020F0502020204030204" pitchFamily="34" charset="0"/>
                      </a:endParaRPr>
                    </a:p>
                  </a:txBody>
                  <a:tcPr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l-GR" sz="1400" b="1" i="0" u="none" strike="noStrike" kern="1200" cap="none" spc="0" normalizeH="0" baseline="0" noProof="0" dirty="0">
                          <a:ln>
                            <a:noFill/>
                          </a:ln>
                          <a:solidFill>
                            <a:srgbClr val="002060"/>
                          </a:solidFill>
                          <a:effectLst/>
                          <a:uLnTx/>
                          <a:uFillTx/>
                          <a:latin typeface="Calibri" panose="020F0502020204030204" pitchFamily="34" charset="0"/>
                          <a:ea typeface="+mn-ea"/>
                          <a:cs typeface="Calibri" panose="020F0502020204030204" pitchFamily="34" charset="0"/>
                        </a:rPr>
                        <a:t>150</a:t>
                      </a:r>
                      <a:endParaRPr kumimoji="0" lang="en-GB" sz="1400" b="1" i="0" u="none" strike="noStrike" kern="1200" cap="none" spc="0" normalizeH="0" baseline="0" noProof="0" dirty="0">
                        <a:ln>
                          <a:noFill/>
                        </a:ln>
                        <a:solidFill>
                          <a:srgbClr val="002060"/>
                        </a:solidFill>
                        <a:effectLst/>
                        <a:uLnTx/>
                        <a:uFillTx/>
                        <a:latin typeface="Calibri" panose="020F0502020204030204" pitchFamily="34" charset="0"/>
                        <a:ea typeface="+mn-ea"/>
                        <a:cs typeface="Calibri" panose="020F0502020204030204" pitchFamily="34" charset="0"/>
                      </a:endParaRPr>
                    </a:p>
                  </a:txBody>
                  <a:tcPr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l-GR" sz="1400" b="1" i="0" u="none" strike="noStrike" kern="1200" cap="none" spc="0" normalizeH="0" baseline="0" noProof="0" dirty="0">
                          <a:ln>
                            <a:noFill/>
                          </a:ln>
                          <a:solidFill>
                            <a:srgbClr val="002060"/>
                          </a:solidFill>
                          <a:effectLst/>
                          <a:uLnTx/>
                          <a:uFillTx/>
                          <a:latin typeface="Calibri" panose="020F0502020204030204" pitchFamily="34" charset="0"/>
                          <a:ea typeface="+mn-ea"/>
                          <a:cs typeface="Calibri" panose="020F0502020204030204" pitchFamily="34" charset="0"/>
                        </a:rPr>
                        <a:t>150</a:t>
                      </a:r>
                      <a:endParaRPr kumimoji="0" lang="en-GB" sz="1400" b="1" i="0" u="none" strike="noStrike" kern="1200" cap="none" spc="0" normalizeH="0" baseline="0" noProof="0" dirty="0">
                        <a:ln>
                          <a:noFill/>
                        </a:ln>
                        <a:solidFill>
                          <a:srgbClr val="002060"/>
                        </a:solidFill>
                        <a:effectLst/>
                        <a:uLnTx/>
                        <a:uFillTx/>
                        <a:latin typeface="Calibri" panose="020F0502020204030204" pitchFamily="34" charset="0"/>
                        <a:ea typeface="+mn-ea"/>
                        <a:cs typeface="Calibri" panose="020F0502020204030204" pitchFamily="34" charset="0"/>
                      </a:endParaRPr>
                    </a:p>
                  </a:txBody>
                  <a:tcPr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l-GR" sz="1400" b="1" i="0" u="none" strike="noStrike" kern="1200" cap="none" spc="0" normalizeH="0" baseline="0" noProof="0" dirty="0">
                          <a:ln>
                            <a:noFill/>
                          </a:ln>
                          <a:solidFill>
                            <a:srgbClr val="002060"/>
                          </a:solidFill>
                          <a:effectLst/>
                          <a:uLnTx/>
                          <a:uFillTx/>
                          <a:latin typeface="Calibri" panose="020F0502020204030204" pitchFamily="34" charset="0"/>
                          <a:ea typeface="+mn-ea"/>
                          <a:cs typeface="Calibri" panose="020F0502020204030204" pitchFamily="34" charset="0"/>
                        </a:rPr>
                        <a:t>150</a:t>
                      </a:r>
                      <a:endParaRPr kumimoji="0" lang="en-GB" sz="1400" b="1" i="0" u="none" strike="noStrike" kern="1200" cap="none" spc="0" normalizeH="0" baseline="0" noProof="0" dirty="0">
                        <a:ln>
                          <a:noFill/>
                        </a:ln>
                        <a:solidFill>
                          <a:srgbClr val="002060"/>
                        </a:solidFill>
                        <a:effectLst/>
                        <a:uLnTx/>
                        <a:uFillTx/>
                        <a:latin typeface="Calibri" panose="020F0502020204030204" pitchFamily="34" charset="0"/>
                        <a:ea typeface="+mn-ea"/>
                        <a:cs typeface="Calibri" panose="020F0502020204030204" pitchFamily="34" charset="0"/>
                      </a:endParaRPr>
                    </a:p>
                  </a:txBody>
                  <a:tcPr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l-GR" sz="1400" b="1" i="0" u="none" strike="noStrike" kern="1200" cap="none" spc="0" normalizeH="0" baseline="0" noProof="0" dirty="0">
                          <a:ln>
                            <a:noFill/>
                          </a:ln>
                          <a:solidFill>
                            <a:srgbClr val="002060"/>
                          </a:solidFill>
                          <a:effectLst/>
                          <a:uLnTx/>
                          <a:uFillTx/>
                          <a:latin typeface="Calibri" panose="020F0502020204030204" pitchFamily="34" charset="0"/>
                          <a:ea typeface="+mn-ea"/>
                          <a:cs typeface="Calibri" panose="020F0502020204030204" pitchFamily="34" charset="0"/>
                        </a:rPr>
                        <a:t>150</a:t>
                      </a:r>
                      <a:endParaRPr kumimoji="0" lang="en-GB" sz="1400" b="1" i="0" u="none" strike="noStrike" kern="1200" cap="none" spc="0" normalizeH="0" baseline="0" noProof="0" dirty="0">
                        <a:ln>
                          <a:noFill/>
                        </a:ln>
                        <a:solidFill>
                          <a:srgbClr val="002060"/>
                        </a:solidFill>
                        <a:effectLst/>
                        <a:uLnTx/>
                        <a:uFillTx/>
                        <a:latin typeface="Calibri" panose="020F0502020204030204" pitchFamily="34" charset="0"/>
                        <a:ea typeface="+mn-ea"/>
                        <a:cs typeface="Calibri" panose="020F0502020204030204" pitchFamily="34" charset="0"/>
                      </a:endParaRPr>
                    </a:p>
                  </a:txBody>
                  <a:tcPr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l-GR" sz="1400" b="1" i="0" u="none" strike="noStrike" kern="1200" cap="none" spc="0" normalizeH="0" baseline="0" noProof="0" dirty="0">
                          <a:ln>
                            <a:noFill/>
                          </a:ln>
                          <a:solidFill>
                            <a:srgbClr val="002060"/>
                          </a:solidFill>
                          <a:effectLst/>
                          <a:uLnTx/>
                          <a:uFillTx/>
                          <a:latin typeface="Calibri" panose="020F0502020204030204" pitchFamily="34" charset="0"/>
                          <a:ea typeface="+mn-ea"/>
                          <a:cs typeface="Calibri" panose="020F0502020204030204" pitchFamily="34" charset="0"/>
                        </a:rPr>
                        <a:t>150</a:t>
                      </a:r>
                      <a:endParaRPr kumimoji="0" lang="en-GB" sz="1400" b="1" i="0" u="none" strike="noStrike" kern="1200" cap="none" spc="0" normalizeH="0" baseline="0" noProof="0" dirty="0">
                        <a:ln>
                          <a:noFill/>
                        </a:ln>
                        <a:solidFill>
                          <a:srgbClr val="002060"/>
                        </a:solidFill>
                        <a:effectLst/>
                        <a:uLnTx/>
                        <a:uFillTx/>
                        <a:latin typeface="Calibri" panose="020F0502020204030204" pitchFamily="34" charset="0"/>
                        <a:ea typeface="+mn-ea"/>
                        <a:cs typeface="Calibri" panose="020F0502020204030204" pitchFamily="34" charset="0"/>
                      </a:endParaRPr>
                    </a:p>
                  </a:txBody>
                  <a:tcPr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l-GR" sz="1400" b="1" i="0" u="none" strike="noStrike" kern="1200" cap="none" spc="0" normalizeH="0" baseline="0" noProof="0" dirty="0">
                          <a:ln>
                            <a:noFill/>
                          </a:ln>
                          <a:solidFill>
                            <a:srgbClr val="002060"/>
                          </a:solidFill>
                          <a:effectLst/>
                          <a:uLnTx/>
                          <a:uFillTx/>
                          <a:latin typeface="Calibri" panose="020F0502020204030204" pitchFamily="34" charset="0"/>
                          <a:ea typeface="+mn-ea"/>
                          <a:cs typeface="Calibri" panose="020F0502020204030204" pitchFamily="34" charset="0"/>
                        </a:rPr>
                        <a:t>150</a:t>
                      </a:r>
                      <a:endParaRPr kumimoji="0" lang="en-GB" sz="1400" b="1" i="0" u="none" strike="noStrike" kern="1200" cap="none" spc="0" normalizeH="0" baseline="0" noProof="0" dirty="0">
                        <a:ln>
                          <a:noFill/>
                        </a:ln>
                        <a:solidFill>
                          <a:srgbClr val="002060"/>
                        </a:solidFill>
                        <a:effectLst/>
                        <a:uLnTx/>
                        <a:uFillTx/>
                        <a:latin typeface="Calibri" panose="020F0502020204030204" pitchFamily="34" charset="0"/>
                        <a:ea typeface="+mn-ea"/>
                        <a:cs typeface="Calibri" panose="020F0502020204030204" pitchFamily="34" charset="0"/>
                      </a:endParaRPr>
                    </a:p>
                  </a:txBody>
                  <a:tcPr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extLst>
                  <a:ext uri="{0D108BD9-81ED-4DB2-BD59-A6C34878D82A}">
                    <a16:rowId xmlns:a16="http://schemas.microsoft.com/office/drawing/2014/main" val="1758560131"/>
                  </a:ext>
                </a:extLst>
              </a:tr>
              <a:tr h="629242">
                <a:tc>
                  <a:txBody>
                    <a:bodyPr/>
                    <a:lstStyle/>
                    <a:p>
                      <a:pPr>
                        <a:spcAft>
                          <a:spcPts val="1200"/>
                        </a:spcAft>
                      </a:pPr>
                      <a:r>
                        <a:rPr lang="el-GR" sz="1600" b="0" dirty="0">
                          <a:solidFill>
                            <a:srgbClr val="00B050"/>
                          </a:solidFill>
                          <a:effectLst/>
                          <a:latin typeface="Calibri" panose="020F0502020204030204" pitchFamily="34" charset="0"/>
                          <a:cs typeface="Calibri" panose="020F0502020204030204" pitchFamily="34" charset="0"/>
                        </a:rPr>
                        <a:t>Ετήσια Έκταση </a:t>
                      </a:r>
                      <a:r>
                        <a:rPr lang="en-GB" sz="1600" b="0" dirty="0">
                          <a:solidFill>
                            <a:srgbClr val="00B050"/>
                          </a:solidFill>
                          <a:effectLst/>
                          <a:latin typeface="Calibri" panose="020F0502020204030204" pitchFamily="34" charset="0"/>
                          <a:cs typeface="Calibri" panose="020F0502020204030204" pitchFamily="34" charset="0"/>
                        </a:rPr>
                        <a:t>(</a:t>
                      </a:r>
                      <a:r>
                        <a:rPr lang="el-GR" sz="1600" b="0" dirty="0">
                          <a:solidFill>
                            <a:srgbClr val="00B050"/>
                          </a:solidFill>
                          <a:effectLst/>
                          <a:latin typeface="Calibri" panose="020F0502020204030204" pitchFamily="34" charset="0"/>
                          <a:cs typeface="Calibri" panose="020F0502020204030204" pitchFamily="34" charset="0"/>
                        </a:rPr>
                        <a:t>Αριθμός </a:t>
                      </a:r>
                      <a:r>
                        <a:rPr lang="en-GB" sz="1600" b="0" dirty="0">
                          <a:solidFill>
                            <a:srgbClr val="00B050"/>
                          </a:solidFill>
                          <a:effectLst/>
                          <a:latin typeface="Calibri" panose="020F0502020204030204" pitchFamily="34" charset="0"/>
                          <a:cs typeface="Calibri" panose="020F0502020204030204" pitchFamily="34" charset="0"/>
                        </a:rPr>
                        <a:t> </a:t>
                      </a:r>
                      <a:r>
                        <a:rPr lang="el-GR" sz="1600" b="0" dirty="0">
                          <a:solidFill>
                            <a:srgbClr val="00B050"/>
                          </a:solidFill>
                          <a:effectLst/>
                          <a:latin typeface="Calibri" panose="020F0502020204030204" pitchFamily="34" charset="0"/>
                          <a:cs typeface="Calibri" panose="020F0502020204030204" pitchFamily="34" charset="0"/>
                        </a:rPr>
                        <a:t>εκταρίων</a:t>
                      </a:r>
                      <a:r>
                        <a:rPr lang="en-GB" sz="1600" b="0" dirty="0">
                          <a:solidFill>
                            <a:srgbClr val="00B050"/>
                          </a:solidFill>
                          <a:effectLst/>
                          <a:latin typeface="Calibri" panose="020F0502020204030204" pitchFamily="34" charset="0"/>
                          <a:cs typeface="Calibri" panose="020F0502020204030204" pitchFamily="34" charset="0"/>
                        </a:rPr>
                        <a:t>)</a:t>
                      </a:r>
                      <a:endParaRPr lang="en-GB" sz="800" b="0" dirty="0">
                        <a:solidFill>
                          <a:srgbClr val="00B05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9525" marB="0">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algn="ctr"/>
                      <a:r>
                        <a:rPr lang="fr-BE" sz="1400" b="1" dirty="0">
                          <a:solidFill>
                            <a:srgbClr val="002060"/>
                          </a:solidFill>
                          <a:latin typeface="Calibri" panose="020F0502020204030204" pitchFamily="34" charset="0"/>
                          <a:cs typeface="Calibri" panose="020F0502020204030204" pitchFamily="34" charset="0"/>
                        </a:rPr>
                        <a:t>20 000</a:t>
                      </a:r>
                      <a:endParaRPr lang="en-GB" sz="1400" b="1" dirty="0">
                        <a:solidFill>
                          <a:srgbClr val="002060"/>
                        </a:solidFill>
                        <a:latin typeface="Calibri" panose="020F0502020204030204" pitchFamily="34" charset="0"/>
                        <a:cs typeface="Calibri" panose="020F0502020204030204" pitchFamily="34" charset="0"/>
                      </a:endParaRPr>
                    </a:p>
                  </a:txBody>
                  <a:tcPr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BE" sz="1400" b="1" i="0" u="none" strike="noStrike" kern="1200" cap="none" spc="0" normalizeH="0" baseline="0" noProof="0" dirty="0">
                          <a:ln>
                            <a:noFill/>
                          </a:ln>
                          <a:solidFill>
                            <a:srgbClr val="002060"/>
                          </a:solidFill>
                          <a:effectLst/>
                          <a:uLnTx/>
                          <a:uFillTx/>
                          <a:latin typeface="Calibri" panose="020F0502020204030204" pitchFamily="34" charset="0"/>
                          <a:ea typeface="+mn-ea"/>
                          <a:cs typeface="Calibri" panose="020F0502020204030204" pitchFamily="34" charset="0"/>
                        </a:rPr>
                        <a:t>20 000</a:t>
                      </a:r>
                      <a:endParaRPr kumimoji="0" lang="en-GB" sz="1400" b="1" i="0" u="none" strike="noStrike" kern="1200" cap="none" spc="0" normalizeH="0" baseline="0" noProof="0" dirty="0">
                        <a:ln>
                          <a:noFill/>
                        </a:ln>
                        <a:solidFill>
                          <a:srgbClr val="002060"/>
                        </a:solidFill>
                        <a:effectLst/>
                        <a:uLnTx/>
                        <a:uFillTx/>
                        <a:latin typeface="Calibri" panose="020F0502020204030204" pitchFamily="34" charset="0"/>
                        <a:ea typeface="+mn-ea"/>
                        <a:cs typeface="Calibri" panose="020F0502020204030204" pitchFamily="34" charset="0"/>
                      </a:endParaRPr>
                    </a:p>
                  </a:txBody>
                  <a:tcPr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BE" sz="1400" b="1" i="0" u="none" strike="noStrike" kern="1200" cap="none" spc="0" normalizeH="0" baseline="0" noProof="0" dirty="0">
                          <a:ln>
                            <a:noFill/>
                          </a:ln>
                          <a:solidFill>
                            <a:srgbClr val="002060"/>
                          </a:solidFill>
                          <a:effectLst/>
                          <a:uLnTx/>
                          <a:uFillTx/>
                          <a:latin typeface="Calibri" panose="020F0502020204030204" pitchFamily="34" charset="0"/>
                          <a:ea typeface="+mn-ea"/>
                          <a:cs typeface="Calibri" panose="020F0502020204030204" pitchFamily="34" charset="0"/>
                        </a:rPr>
                        <a:t>20 000</a:t>
                      </a:r>
                      <a:endParaRPr kumimoji="0" lang="en-GB" sz="1400" b="1" i="0" u="none" strike="noStrike" kern="1200" cap="none" spc="0" normalizeH="0" baseline="0" noProof="0" dirty="0">
                        <a:ln>
                          <a:noFill/>
                        </a:ln>
                        <a:solidFill>
                          <a:srgbClr val="002060"/>
                        </a:solidFill>
                        <a:effectLst/>
                        <a:uLnTx/>
                        <a:uFillTx/>
                        <a:latin typeface="Calibri" panose="020F0502020204030204" pitchFamily="34" charset="0"/>
                        <a:ea typeface="+mn-ea"/>
                        <a:cs typeface="Calibri" panose="020F0502020204030204" pitchFamily="34" charset="0"/>
                      </a:endParaRPr>
                    </a:p>
                  </a:txBody>
                  <a:tcPr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BE" sz="1400" b="1" i="0" u="none" strike="noStrike" kern="1200" cap="none" spc="0" normalizeH="0" baseline="0" noProof="0" dirty="0">
                          <a:ln>
                            <a:noFill/>
                          </a:ln>
                          <a:solidFill>
                            <a:srgbClr val="002060"/>
                          </a:solidFill>
                          <a:effectLst/>
                          <a:uLnTx/>
                          <a:uFillTx/>
                          <a:latin typeface="Calibri" panose="020F0502020204030204" pitchFamily="34" charset="0"/>
                          <a:ea typeface="+mn-ea"/>
                          <a:cs typeface="Calibri" panose="020F0502020204030204" pitchFamily="34" charset="0"/>
                        </a:rPr>
                        <a:t>20 000</a:t>
                      </a:r>
                      <a:endParaRPr kumimoji="0" lang="en-GB" sz="1400" b="1" i="0" u="none" strike="noStrike" kern="1200" cap="none" spc="0" normalizeH="0" baseline="0" noProof="0" dirty="0">
                        <a:ln>
                          <a:noFill/>
                        </a:ln>
                        <a:solidFill>
                          <a:srgbClr val="002060"/>
                        </a:solidFill>
                        <a:effectLst/>
                        <a:uLnTx/>
                        <a:uFillTx/>
                        <a:latin typeface="Calibri" panose="020F0502020204030204" pitchFamily="34" charset="0"/>
                        <a:ea typeface="+mn-ea"/>
                        <a:cs typeface="Calibri" panose="020F0502020204030204" pitchFamily="34" charset="0"/>
                      </a:endParaRPr>
                    </a:p>
                  </a:txBody>
                  <a:tcPr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BE" sz="1400" b="1" i="0" u="none" strike="noStrike" kern="1200" cap="none" spc="0" normalizeH="0" baseline="0" noProof="0" dirty="0">
                          <a:ln>
                            <a:noFill/>
                          </a:ln>
                          <a:solidFill>
                            <a:srgbClr val="002060"/>
                          </a:solidFill>
                          <a:effectLst/>
                          <a:uLnTx/>
                          <a:uFillTx/>
                          <a:latin typeface="Calibri" panose="020F0502020204030204" pitchFamily="34" charset="0"/>
                          <a:ea typeface="+mn-ea"/>
                          <a:cs typeface="Calibri" panose="020F0502020204030204" pitchFamily="34" charset="0"/>
                        </a:rPr>
                        <a:t>20 000</a:t>
                      </a:r>
                      <a:endParaRPr kumimoji="0" lang="en-GB" sz="1400" b="1" i="0" u="none" strike="noStrike" kern="1200" cap="none" spc="0" normalizeH="0" baseline="0" noProof="0" dirty="0">
                        <a:ln>
                          <a:noFill/>
                        </a:ln>
                        <a:solidFill>
                          <a:srgbClr val="002060"/>
                        </a:solidFill>
                        <a:effectLst/>
                        <a:uLnTx/>
                        <a:uFillTx/>
                        <a:latin typeface="Calibri" panose="020F0502020204030204" pitchFamily="34" charset="0"/>
                        <a:ea typeface="+mn-ea"/>
                        <a:cs typeface="Calibri" panose="020F0502020204030204" pitchFamily="34" charset="0"/>
                      </a:endParaRPr>
                    </a:p>
                  </a:txBody>
                  <a:tcPr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BE" sz="1400" b="1" i="0" u="none" strike="noStrike" kern="1200" cap="none" spc="0" normalizeH="0" baseline="0" noProof="0" dirty="0">
                          <a:ln>
                            <a:noFill/>
                          </a:ln>
                          <a:solidFill>
                            <a:srgbClr val="002060"/>
                          </a:solidFill>
                          <a:effectLst/>
                          <a:uLnTx/>
                          <a:uFillTx/>
                          <a:latin typeface="Calibri" panose="020F0502020204030204" pitchFamily="34" charset="0"/>
                          <a:ea typeface="+mn-ea"/>
                          <a:cs typeface="Calibri" panose="020F0502020204030204" pitchFamily="34" charset="0"/>
                        </a:rPr>
                        <a:t>20 000</a:t>
                      </a:r>
                      <a:endParaRPr kumimoji="0" lang="en-GB" sz="1400" b="1" i="0" u="none" strike="noStrike" kern="1200" cap="none" spc="0" normalizeH="0" baseline="0" noProof="0" dirty="0">
                        <a:ln>
                          <a:noFill/>
                        </a:ln>
                        <a:solidFill>
                          <a:srgbClr val="002060"/>
                        </a:solidFill>
                        <a:effectLst/>
                        <a:uLnTx/>
                        <a:uFillTx/>
                        <a:latin typeface="Calibri" panose="020F0502020204030204" pitchFamily="34" charset="0"/>
                        <a:ea typeface="+mn-ea"/>
                        <a:cs typeface="Calibri" panose="020F0502020204030204" pitchFamily="34" charset="0"/>
                      </a:endParaRPr>
                    </a:p>
                  </a:txBody>
                  <a:tcPr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BE" sz="1400" b="1" i="0" u="none" strike="noStrike" kern="1200" cap="none" spc="0" normalizeH="0" baseline="0" noProof="0" dirty="0">
                          <a:ln>
                            <a:noFill/>
                          </a:ln>
                          <a:solidFill>
                            <a:srgbClr val="002060"/>
                          </a:solidFill>
                          <a:effectLst/>
                          <a:uLnTx/>
                          <a:uFillTx/>
                          <a:latin typeface="Calibri" panose="020F0502020204030204" pitchFamily="34" charset="0"/>
                          <a:ea typeface="+mn-ea"/>
                          <a:cs typeface="Calibri" panose="020F0502020204030204" pitchFamily="34" charset="0"/>
                        </a:rPr>
                        <a:t>20 000</a:t>
                      </a:r>
                      <a:endParaRPr kumimoji="0" lang="en-GB" sz="1400" b="1" i="0" u="none" strike="noStrike" kern="1200" cap="none" spc="0" normalizeH="0" baseline="0" noProof="0" dirty="0">
                        <a:ln>
                          <a:noFill/>
                        </a:ln>
                        <a:solidFill>
                          <a:srgbClr val="002060"/>
                        </a:solidFill>
                        <a:effectLst/>
                        <a:uLnTx/>
                        <a:uFillTx/>
                        <a:latin typeface="Calibri" panose="020F0502020204030204" pitchFamily="34" charset="0"/>
                        <a:ea typeface="+mn-ea"/>
                        <a:cs typeface="Calibri" panose="020F0502020204030204" pitchFamily="34" charset="0"/>
                      </a:endParaRPr>
                    </a:p>
                  </a:txBody>
                  <a:tcPr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extLst>
                  <a:ext uri="{0D108BD9-81ED-4DB2-BD59-A6C34878D82A}">
                    <a16:rowId xmlns:a16="http://schemas.microsoft.com/office/drawing/2014/main" val="2061401693"/>
                  </a:ext>
                </a:extLst>
              </a:tr>
              <a:tr h="495132">
                <a:tc>
                  <a:txBody>
                    <a:bodyPr/>
                    <a:lstStyle/>
                    <a:p>
                      <a:pPr>
                        <a:spcAft>
                          <a:spcPts val="1200"/>
                        </a:spcAft>
                      </a:pPr>
                      <a:r>
                        <a:rPr lang="el-GR" sz="1600" b="0" kern="1200" dirty="0">
                          <a:solidFill>
                            <a:srgbClr val="00B050"/>
                          </a:solidFill>
                          <a:effectLst/>
                          <a:latin typeface="Calibri" panose="020F0502020204030204" pitchFamily="34" charset="0"/>
                          <a:cs typeface="Calibri" panose="020F0502020204030204" pitchFamily="34" charset="0"/>
                        </a:rPr>
                        <a:t>Ενδεικτική Ετήσια Κατανομή Πόρων </a:t>
                      </a:r>
                      <a:endParaRPr lang="en-GB" sz="800" b="0" dirty="0">
                        <a:solidFill>
                          <a:srgbClr val="00B05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9525" marB="0">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algn="ctr"/>
                      <a:r>
                        <a:rPr lang="el-GR" sz="1400" b="1" dirty="0">
                          <a:solidFill>
                            <a:srgbClr val="002060"/>
                          </a:solidFill>
                          <a:latin typeface="Calibri" panose="020F0502020204030204" pitchFamily="34" charset="0"/>
                          <a:cs typeface="Calibri" panose="020F0502020204030204" pitchFamily="34" charset="0"/>
                        </a:rPr>
                        <a:t>3</a:t>
                      </a:r>
                      <a:r>
                        <a:rPr lang="fr-BE" sz="1400" b="1" dirty="0">
                          <a:solidFill>
                            <a:srgbClr val="002060"/>
                          </a:solidFill>
                          <a:latin typeface="Calibri" panose="020F0502020204030204" pitchFamily="34" charset="0"/>
                          <a:cs typeface="Calibri" panose="020F0502020204030204" pitchFamily="34" charset="0"/>
                        </a:rPr>
                        <a:t> </a:t>
                      </a:r>
                      <a:r>
                        <a:rPr lang="el-GR" sz="1400" b="1" dirty="0">
                          <a:solidFill>
                            <a:srgbClr val="002060"/>
                          </a:solidFill>
                          <a:latin typeface="Calibri" panose="020F0502020204030204" pitchFamily="34" charset="0"/>
                          <a:cs typeface="Calibri" panose="020F0502020204030204" pitchFamily="34" charset="0"/>
                        </a:rPr>
                        <a:t>0</a:t>
                      </a:r>
                      <a:r>
                        <a:rPr lang="fr-BE" sz="1400" b="1" dirty="0">
                          <a:solidFill>
                            <a:srgbClr val="002060"/>
                          </a:solidFill>
                          <a:latin typeface="Calibri" panose="020F0502020204030204" pitchFamily="34" charset="0"/>
                          <a:cs typeface="Calibri" panose="020F0502020204030204" pitchFamily="34" charset="0"/>
                        </a:rPr>
                        <a:t>00 000</a:t>
                      </a:r>
                      <a:endParaRPr lang="en-GB" sz="1400" b="1" dirty="0">
                        <a:solidFill>
                          <a:srgbClr val="002060"/>
                        </a:solidFill>
                        <a:latin typeface="Calibri" panose="020F0502020204030204" pitchFamily="34" charset="0"/>
                        <a:cs typeface="Calibri" panose="020F0502020204030204" pitchFamily="34" charset="0"/>
                      </a:endParaRPr>
                    </a:p>
                  </a:txBody>
                  <a:tcPr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l-GR" sz="1400" b="1" i="0" u="none" strike="noStrike" kern="1200" cap="none" spc="0" normalizeH="0" baseline="0" noProof="0" dirty="0">
                          <a:ln>
                            <a:noFill/>
                          </a:ln>
                          <a:solidFill>
                            <a:srgbClr val="002060"/>
                          </a:solidFill>
                          <a:effectLst/>
                          <a:uLnTx/>
                          <a:uFillTx/>
                          <a:latin typeface="Calibri" panose="020F0502020204030204" pitchFamily="34" charset="0"/>
                          <a:ea typeface="+mn-ea"/>
                          <a:cs typeface="Calibri" panose="020F0502020204030204" pitchFamily="34" charset="0"/>
                        </a:rPr>
                        <a:t>3</a:t>
                      </a:r>
                      <a:r>
                        <a:rPr kumimoji="0" lang="fr-BE" sz="1400" b="1" i="0" u="none" strike="noStrike" kern="1200" cap="none" spc="0" normalizeH="0" baseline="0" noProof="0" dirty="0">
                          <a:ln>
                            <a:noFill/>
                          </a:ln>
                          <a:solidFill>
                            <a:srgbClr val="002060"/>
                          </a:solidFill>
                          <a:effectLst/>
                          <a:uLnTx/>
                          <a:uFillTx/>
                          <a:latin typeface="Calibri" panose="020F0502020204030204" pitchFamily="34" charset="0"/>
                          <a:ea typeface="+mn-ea"/>
                          <a:cs typeface="Calibri" panose="020F0502020204030204" pitchFamily="34" charset="0"/>
                        </a:rPr>
                        <a:t> </a:t>
                      </a:r>
                      <a:r>
                        <a:rPr kumimoji="0" lang="el-GR" sz="1400" b="1" i="0" u="none" strike="noStrike" kern="1200" cap="none" spc="0" normalizeH="0" baseline="0" noProof="0" dirty="0">
                          <a:ln>
                            <a:noFill/>
                          </a:ln>
                          <a:solidFill>
                            <a:srgbClr val="002060"/>
                          </a:solidFill>
                          <a:effectLst/>
                          <a:uLnTx/>
                          <a:uFillTx/>
                          <a:latin typeface="Calibri" panose="020F0502020204030204" pitchFamily="34" charset="0"/>
                          <a:ea typeface="+mn-ea"/>
                          <a:cs typeface="Calibri" panose="020F0502020204030204" pitchFamily="34" charset="0"/>
                        </a:rPr>
                        <a:t>0</a:t>
                      </a:r>
                      <a:r>
                        <a:rPr kumimoji="0" lang="fr-BE" sz="1400" b="1" i="0" u="none" strike="noStrike" kern="1200" cap="none" spc="0" normalizeH="0" baseline="0" noProof="0" dirty="0">
                          <a:ln>
                            <a:noFill/>
                          </a:ln>
                          <a:solidFill>
                            <a:srgbClr val="002060"/>
                          </a:solidFill>
                          <a:effectLst/>
                          <a:uLnTx/>
                          <a:uFillTx/>
                          <a:latin typeface="Calibri" panose="020F0502020204030204" pitchFamily="34" charset="0"/>
                          <a:ea typeface="+mn-ea"/>
                          <a:cs typeface="Calibri" panose="020F0502020204030204" pitchFamily="34" charset="0"/>
                        </a:rPr>
                        <a:t>00 000</a:t>
                      </a:r>
                      <a:endParaRPr kumimoji="0" lang="en-GB" sz="1400" b="1" i="0" u="none" strike="noStrike" kern="1200" cap="none" spc="0" normalizeH="0" baseline="0" noProof="0" dirty="0">
                        <a:ln>
                          <a:noFill/>
                        </a:ln>
                        <a:solidFill>
                          <a:srgbClr val="002060"/>
                        </a:solidFill>
                        <a:effectLst/>
                        <a:uLnTx/>
                        <a:uFillTx/>
                        <a:latin typeface="Calibri" panose="020F0502020204030204" pitchFamily="34" charset="0"/>
                        <a:ea typeface="+mn-ea"/>
                        <a:cs typeface="Calibri" panose="020F0502020204030204" pitchFamily="34" charset="0"/>
                      </a:endParaRPr>
                    </a:p>
                  </a:txBody>
                  <a:tcPr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l-GR" sz="1400" b="1" i="0" u="none" strike="noStrike" kern="1200" cap="none" spc="0" normalizeH="0" baseline="0" noProof="0" dirty="0">
                          <a:ln>
                            <a:noFill/>
                          </a:ln>
                          <a:solidFill>
                            <a:srgbClr val="002060"/>
                          </a:solidFill>
                          <a:effectLst/>
                          <a:uLnTx/>
                          <a:uFillTx/>
                          <a:latin typeface="Calibri" panose="020F0502020204030204" pitchFamily="34" charset="0"/>
                          <a:ea typeface="+mn-ea"/>
                          <a:cs typeface="Calibri" panose="020F0502020204030204" pitchFamily="34" charset="0"/>
                        </a:rPr>
                        <a:t>3</a:t>
                      </a:r>
                      <a:r>
                        <a:rPr kumimoji="0" lang="fr-BE" sz="1400" b="1" i="0" u="none" strike="noStrike" kern="1200" cap="none" spc="0" normalizeH="0" baseline="0" noProof="0" dirty="0">
                          <a:ln>
                            <a:noFill/>
                          </a:ln>
                          <a:solidFill>
                            <a:srgbClr val="002060"/>
                          </a:solidFill>
                          <a:effectLst/>
                          <a:uLnTx/>
                          <a:uFillTx/>
                          <a:latin typeface="Calibri" panose="020F0502020204030204" pitchFamily="34" charset="0"/>
                          <a:ea typeface="+mn-ea"/>
                          <a:cs typeface="Calibri" panose="020F0502020204030204" pitchFamily="34" charset="0"/>
                        </a:rPr>
                        <a:t> </a:t>
                      </a:r>
                      <a:r>
                        <a:rPr kumimoji="0" lang="el-GR" sz="1400" b="1" i="0" u="none" strike="noStrike" kern="1200" cap="none" spc="0" normalizeH="0" baseline="0" noProof="0" dirty="0">
                          <a:ln>
                            <a:noFill/>
                          </a:ln>
                          <a:solidFill>
                            <a:srgbClr val="002060"/>
                          </a:solidFill>
                          <a:effectLst/>
                          <a:uLnTx/>
                          <a:uFillTx/>
                          <a:latin typeface="Calibri" panose="020F0502020204030204" pitchFamily="34" charset="0"/>
                          <a:ea typeface="+mn-ea"/>
                          <a:cs typeface="Calibri" panose="020F0502020204030204" pitchFamily="34" charset="0"/>
                        </a:rPr>
                        <a:t>0</a:t>
                      </a:r>
                      <a:r>
                        <a:rPr kumimoji="0" lang="fr-BE" sz="1400" b="1" i="0" u="none" strike="noStrike" kern="1200" cap="none" spc="0" normalizeH="0" baseline="0" noProof="0" dirty="0">
                          <a:ln>
                            <a:noFill/>
                          </a:ln>
                          <a:solidFill>
                            <a:srgbClr val="002060"/>
                          </a:solidFill>
                          <a:effectLst/>
                          <a:uLnTx/>
                          <a:uFillTx/>
                          <a:latin typeface="Calibri" panose="020F0502020204030204" pitchFamily="34" charset="0"/>
                          <a:ea typeface="+mn-ea"/>
                          <a:cs typeface="Calibri" panose="020F0502020204030204" pitchFamily="34" charset="0"/>
                        </a:rPr>
                        <a:t>00 000</a:t>
                      </a:r>
                      <a:endParaRPr kumimoji="0" lang="en-GB" sz="1400" b="1" i="0" u="none" strike="noStrike" kern="1200" cap="none" spc="0" normalizeH="0" baseline="0" noProof="0" dirty="0">
                        <a:ln>
                          <a:noFill/>
                        </a:ln>
                        <a:solidFill>
                          <a:srgbClr val="002060"/>
                        </a:solidFill>
                        <a:effectLst/>
                        <a:uLnTx/>
                        <a:uFillTx/>
                        <a:latin typeface="Calibri" panose="020F0502020204030204" pitchFamily="34" charset="0"/>
                        <a:ea typeface="+mn-ea"/>
                        <a:cs typeface="Calibri" panose="020F0502020204030204" pitchFamily="34" charset="0"/>
                      </a:endParaRPr>
                    </a:p>
                  </a:txBody>
                  <a:tcPr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l-GR" sz="1400" b="1" i="0" u="none" strike="noStrike" kern="1200" cap="none" spc="0" normalizeH="0" baseline="0" noProof="0" dirty="0">
                          <a:ln>
                            <a:noFill/>
                          </a:ln>
                          <a:solidFill>
                            <a:srgbClr val="002060"/>
                          </a:solidFill>
                          <a:effectLst/>
                          <a:uLnTx/>
                          <a:uFillTx/>
                          <a:latin typeface="Calibri" panose="020F0502020204030204" pitchFamily="34" charset="0"/>
                          <a:ea typeface="+mn-ea"/>
                          <a:cs typeface="Calibri" panose="020F0502020204030204" pitchFamily="34" charset="0"/>
                        </a:rPr>
                        <a:t>3</a:t>
                      </a:r>
                      <a:r>
                        <a:rPr kumimoji="0" lang="fr-BE" sz="1400" b="1" i="0" u="none" strike="noStrike" kern="1200" cap="none" spc="0" normalizeH="0" baseline="0" noProof="0" dirty="0">
                          <a:ln>
                            <a:noFill/>
                          </a:ln>
                          <a:solidFill>
                            <a:srgbClr val="002060"/>
                          </a:solidFill>
                          <a:effectLst/>
                          <a:uLnTx/>
                          <a:uFillTx/>
                          <a:latin typeface="Calibri" panose="020F0502020204030204" pitchFamily="34" charset="0"/>
                          <a:ea typeface="+mn-ea"/>
                          <a:cs typeface="Calibri" panose="020F0502020204030204" pitchFamily="34" charset="0"/>
                        </a:rPr>
                        <a:t> </a:t>
                      </a:r>
                      <a:r>
                        <a:rPr kumimoji="0" lang="el-GR" sz="1400" b="1" i="0" u="none" strike="noStrike" kern="1200" cap="none" spc="0" normalizeH="0" baseline="0" noProof="0" dirty="0">
                          <a:ln>
                            <a:noFill/>
                          </a:ln>
                          <a:solidFill>
                            <a:srgbClr val="002060"/>
                          </a:solidFill>
                          <a:effectLst/>
                          <a:uLnTx/>
                          <a:uFillTx/>
                          <a:latin typeface="Calibri" panose="020F0502020204030204" pitchFamily="34" charset="0"/>
                          <a:ea typeface="+mn-ea"/>
                          <a:cs typeface="Calibri" panose="020F0502020204030204" pitchFamily="34" charset="0"/>
                        </a:rPr>
                        <a:t>0</a:t>
                      </a:r>
                      <a:r>
                        <a:rPr kumimoji="0" lang="fr-BE" sz="1400" b="1" i="0" u="none" strike="noStrike" kern="1200" cap="none" spc="0" normalizeH="0" baseline="0" noProof="0" dirty="0">
                          <a:ln>
                            <a:noFill/>
                          </a:ln>
                          <a:solidFill>
                            <a:srgbClr val="002060"/>
                          </a:solidFill>
                          <a:effectLst/>
                          <a:uLnTx/>
                          <a:uFillTx/>
                          <a:latin typeface="Calibri" panose="020F0502020204030204" pitchFamily="34" charset="0"/>
                          <a:ea typeface="+mn-ea"/>
                          <a:cs typeface="Calibri" panose="020F0502020204030204" pitchFamily="34" charset="0"/>
                        </a:rPr>
                        <a:t>00 000</a:t>
                      </a:r>
                      <a:endParaRPr kumimoji="0" lang="en-GB" sz="1400" b="1" i="0" u="none" strike="noStrike" kern="1200" cap="none" spc="0" normalizeH="0" baseline="0" noProof="0" dirty="0">
                        <a:ln>
                          <a:noFill/>
                        </a:ln>
                        <a:solidFill>
                          <a:srgbClr val="002060"/>
                        </a:solidFill>
                        <a:effectLst/>
                        <a:uLnTx/>
                        <a:uFillTx/>
                        <a:latin typeface="Calibri" panose="020F0502020204030204" pitchFamily="34" charset="0"/>
                        <a:ea typeface="+mn-ea"/>
                        <a:cs typeface="Calibri" panose="020F0502020204030204" pitchFamily="34" charset="0"/>
                      </a:endParaRPr>
                    </a:p>
                  </a:txBody>
                  <a:tcPr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l-GR" sz="1400" b="1" i="0" u="none" strike="noStrike" kern="1200" cap="none" spc="0" normalizeH="0" baseline="0" noProof="0" dirty="0">
                          <a:ln>
                            <a:noFill/>
                          </a:ln>
                          <a:solidFill>
                            <a:srgbClr val="002060"/>
                          </a:solidFill>
                          <a:effectLst/>
                          <a:uLnTx/>
                          <a:uFillTx/>
                          <a:latin typeface="Calibri" panose="020F0502020204030204" pitchFamily="34" charset="0"/>
                          <a:ea typeface="+mn-ea"/>
                          <a:cs typeface="Calibri" panose="020F0502020204030204" pitchFamily="34" charset="0"/>
                        </a:rPr>
                        <a:t>3</a:t>
                      </a:r>
                      <a:r>
                        <a:rPr kumimoji="0" lang="fr-BE" sz="1400" b="1" i="0" u="none" strike="noStrike" kern="1200" cap="none" spc="0" normalizeH="0" baseline="0" noProof="0" dirty="0">
                          <a:ln>
                            <a:noFill/>
                          </a:ln>
                          <a:solidFill>
                            <a:srgbClr val="002060"/>
                          </a:solidFill>
                          <a:effectLst/>
                          <a:uLnTx/>
                          <a:uFillTx/>
                          <a:latin typeface="Calibri" panose="020F0502020204030204" pitchFamily="34" charset="0"/>
                          <a:ea typeface="+mn-ea"/>
                          <a:cs typeface="Calibri" panose="020F0502020204030204" pitchFamily="34" charset="0"/>
                        </a:rPr>
                        <a:t> </a:t>
                      </a:r>
                      <a:r>
                        <a:rPr kumimoji="0" lang="el-GR" sz="1400" b="1" i="0" u="none" strike="noStrike" kern="1200" cap="none" spc="0" normalizeH="0" baseline="0" noProof="0" dirty="0">
                          <a:ln>
                            <a:noFill/>
                          </a:ln>
                          <a:solidFill>
                            <a:srgbClr val="002060"/>
                          </a:solidFill>
                          <a:effectLst/>
                          <a:uLnTx/>
                          <a:uFillTx/>
                          <a:latin typeface="Calibri" panose="020F0502020204030204" pitchFamily="34" charset="0"/>
                          <a:ea typeface="+mn-ea"/>
                          <a:cs typeface="Calibri" panose="020F0502020204030204" pitchFamily="34" charset="0"/>
                        </a:rPr>
                        <a:t>0</a:t>
                      </a:r>
                      <a:r>
                        <a:rPr kumimoji="0" lang="fr-BE" sz="1400" b="1" i="0" u="none" strike="noStrike" kern="1200" cap="none" spc="0" normalizeH="0" baseline="0" noProof="0" dirty="0">
                          <a:ln>
                            <a:noFill/>
                          </a:ln>
                          <a:solidFill>
                            <a:srgbClr val="002060"/>
                          </a:solidFill>
                          <a:effectLst/>
                          <a:uLnTx/>
                          <a:uFillTx/>
                          <a:latin typeface="Calibri" panose="020F0502020204030204" pitchFamily="34" charset="0"/>
                          <a:ea typeface="+mn-ea"/>
                          <a:cs typeface="Calibri" panose="020F0502020204030204" pitchFamily="34" charset="0"/>
                        </a:rPr>
                        <a:t>00 000</a:t>
                      </a:r>
                      <a:endParaRPr kumimoji="0" lang="en-GB" sz="1400" b="1" i="0" u="none" strike="noStrike" kern="1200" cap="none" spc="0" normalizeH="0" baseline="0" noProof="0" dirty="0">
                        <a:ln>
                          <a:noFill/>
                        </a:ln>
                        <a:solidFill>
                          <a:srgbClr val="002060"/>
                        </a:solidFill>
                        <a:effectLst/>
                        <a:uLnTx/>
                        <a:uFillTx/>
                        <a:latin typeface="Calibri" panose="020F0502020204030204" pitchFamily="34" charset="0"/>
                        <a:ea typeface="+mn-ea"/>
                        <a:cs typeface="Calibri" panose="020F0502020204030204" pitchFamily="34" charset="0"/>
                      </a:endParaRPr>
                    </a:p>
                  </a:txBody>
                  <a:tcPr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l-GR" sz="1400" b="1" i="0" u="none" strike="noStrike" kern="1200" cap="none" spc="0" normalizeH="0" baseline="0" noProof="0" dirty="0">
                          <a:ln>
                            <a:noFill/>
                          </a:ln>
                          <a:solidFill>
                            <a:srgbClr val="002060"/>
                          </a:solidFill>
                          <a:effectLst/>
                          <a:uLnTx/>
                          <a:uFillTx/>
                          <a:latin typeface="Calibri" panose="020F0502020204030204" pitchFamily="34" charset="0"/>
                          <a:ea typeface="+mn-ea"/>
                          <a:cs typeface="Calibri" panose="020F0502020204030204" pitchFamily="34" charset="0"/>
                        </a:rPr>
                        <a:t>3</a:t>
                      </a:r>
                      <a:r>
                        <a:rPr kumimoji="0" lang="fr-BE" sz="1400" b="1" i="0" u="none" strike="noStrike" kern="1200" cap="none" spc="0" normalizeH="0" baseline="0" noProof="0" dirty="0">
                          <a:ln>
                            <a:noFill/>
                          </a:ln>
                          <a:solidFill>
                            <a:srgbClr val="002060"/>
                          </a:solidFill>
                          <a:effectLst/>
                          <a:uLnTx/>
                          <a:uFillTx/>
                          <a:latin typeface="Calibri" panose="020F0502020204030204" pitchFamily="34" charset="0"/>
                          <a:ea typeface="+mn-ea"/>
                          <a:cs typeface="Calibri" panose="020F0502020204030204" pitchFamily="34" charset="0"/>
                        </a:rPr>
                        <a:t> </a:t>
                      </a:r>
                      <a:r>
                        <a:rPr kumimoji="0" lang="el-GR" sz="1400" b="1" i="0" u="none" strike="noStrike" kern="1200" cap="none" spc="0" normalizeH="0" baseline="0" noProof="0" dirty="0">
                          <a:ln>
                            <a:noFill/>
                          </a:ln>
                          <a:solidFill>
                            <a:srgbClr val="002060"/>
                          </a:solidFill>
                          <a:effectLst/>
                          <a:uLnTx/>
                          <a:uFillTx/>
                          <a:latin typeface="Calibri" panose="020F0502020204030204" pitchFamily="34" charset="0"/>
                          <a:ea typeface="+mn-ea"/>
                          <a:cs typeface="Calibri" panose="020F0502020204030204" pitchFamily="34" charset="0"/>
                        </a:rPr>
                        <a:t>0</a:t>
                      </a:r>
                      <a:r>
                        <a:rPr kumimoji="0" lang="fr-BE" sz="1400" b="1" i="0" u="none" strike="noStrike" kern="1200" cap="none" spc="0" normalizeH="0" baseline="0" noProof="0" dirty="0">
                          <a:ln>
                            <a:noFill/>
                          </a:ln>
                          <a:solidFill>
                            <a:srgbClr val="002060"/>
                          </a:solidFill>
                          <a:effectLst/>
                          <a:uLnTx/>
                          <a:uFillTx/>
                          <a:latin typeface="Calibri" panose="020F0502020204030204" pitchFamily="34" charset="0"/>
                          <a:ea typeface="+mn-ea"/>
                          <a:cs typeface="Calibri" panose="020F0502020204030204" pitchFamily="34" charset="0"/>
                        </a:rPr>
                        <a:t>00 000</a:t>
                      </a:r>
                      <a:endParaRPr kumimoji="0" lang="en-GB" sz="1400" b="1" i="0" u="none" strike="noStrike" kern="1200" cap="none" spc="0" normalizeH="0" baseline="0" noProof="0" dirty="0">
                        <a:ln>
                          <a:noFill/>
                        </a:ln>
                        <a:solidFill>
                          <a:srgbClr val="002060"/>
                        </a:solidFill>
                        <a:effectLst/>
                        <a:uLnTx/>
                        <a:uFillTx/>
                        <a:latin typeface="Calibri" panose="020F0502020204030204" pitchFamily="34" charset="0"/>
                        <a:ea typeface="+mn-ea"/>
                        <a:cs typeface="Calibri" panose="020F0502020204030204" pitchFamily="34" charset="0"/>
                      </a:endParaRPr>
                    </a:p>
                  </a:txBody>
                  <a:tcPr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l-GR" sz="1400" b="1" i="0" u="none" strike="noStrike" kern="1200" cap="none" spc="0" normalizeH="0" baseline="0" noProof="0" dirty="0">
                          <a:ln>
                            <a:noFill/>
                          </a:ln>
                          <a:solidFill>
                            <a:srgbClr val="002060"/>
                          </a:solidFill>
                          <a:effectLst/>
                          <a:uLnTx/>
                          <a:uFillTx/>
                          <a:latin typeface="Calibri" panose="020F0502020204030204" pitchFamily="34" charset="0"/>
                          <a:ea typeface="+mn-ea"/>
                          <a:cs typeface="Calibri" panose="020F0502020204030204" pitchFamily="34" charset="0"/>
                        </a:rPr>
                        <a:t>3</a:t>
                      </a:r>
                      <a:r>
                        <a:rPr kumimoji="0" lang="fr-BE" sz="1400" b="1" i="0" u="none" strike="noStrike" kern="1200" cap="none" spc="0" normalizeH="0" baseline="0" noProof="0" dirty="0">
                          <a:ln>
                            <a:noFill/>
                          </a:ln>
                          <a:solidFill>
                            <a:srgbClr val="002060"/>
                          </a:solidFill>
                          <a:effectLst/>
                          <a:uLnTx/>
                          <a:uFillTx/>
                          <a:latin typeface="Calibri" panose="020F0502020204030204" pitchFamily="34" charset="0"/>
                          <a:ea typeface="+mn-ea"/>
                          <a:cs typeface="Calibri" panose="020F0502020204030204" pitchFamily="34" charset="0"/>
                        </a:rPr>
                        <a:t> </a:t>
                      </a:r>
                      <a:r>
                        <a:rPr kumimoji="0" lang="el-GR" sz="1400" b="1" i="0" u="none" strike="noStrike" kern="1200" cap="none" spc="0" normalizeH="0" baseline="0" noProof="0" dirty="0">
                          <a:ln>
                            <a:noFill/>
                          </a:ln>
                          <a:solidFill>
                            <a:srgbClr val="002060"/>
                          </a:solidFill>
                          <a:effectLst/>
                          <a:uLnTx/>
                          <a:uFillTx/>
                          <a:latin typeface="Calibri" panose="020F0502020204030204" pitchFamily="34" charset="0"/>
                          <a:ea typeface="+mn-ea"/>
                          <a:cs typeface="Calibri" panose="020F0502020204030204" pitchFamily="34" charset="0"/>
                        </a:rPr>
                        <a:t>0</a:t>
                      </a:r>
                      <a:r>
                        <a:rPr kumimoji="0" lang="fr-BE" sz="1400" b="1" i="0" u="none" strike="noStrike" kern="1200" cap="none" spc="0" normalizeH="0" baseline="0" noProof="0" dirty="0">
                          <a:ln>
                            <a:noFill/>
                          </a:ln>
                          <a:solidFill>
                            <a:srgbClr val="002060"/>
                          </a:solidFill>
                          <a:effectLst/>
                          <a:uLnTx/>
                          <a:uFillTx/>
                          <a:latin typeface="Calibri" panose="020F0502020204030204" pitchFamily="34" charset="0"/>
                          <a:ea typeface="+mn-ea"/>
                          <a:cs typeface="Calibri" panose="020F0502020204030204" pitchFamily="34" charset="0"/>
                        </a:rPr>
                        <a:t>00 000</a:t>
                      </a:r>
                      <a:endParaRPr kumimoji="0" lang="en-GB" sz="1400" b="1" i="0" u="none" strike="noStrike" kern="1200" cap="none" spc="0" normalizeH="0" baseline="0" noProof="0" dirty="0">
                        <a:ln>
                          <a:noFill/>
                        </a:ln>
                        <a:solidFill>
                          <a:srgbClr val="002060"/>
                        </a:solidFill>
                        <a:effectLst/>
                        <a:uLnTx/>
                        <a:uFillTx/>
                        <a:latin typeface="Calibri" panose="020F0502020204030204" pitchFamily="34" charset="0"/>
                        <a:ea typeface="+mn-ea"/>
                        <a:cs typeface="Calibri" panose="020F0502020204030204" pitchFamily="34" charset="0"/>
                      </a:endParaRPr>
                    </a:p>
                  </a:txBody>
                  <a:tcPr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extLst>
                  <a:ext uri="{0D108BD9-81ED-4DB2-BD59-A6C34878D82A}">
                    <a16:rowId xmlns:a16="http://schemas.microsoft.com/office/drawing/2014/main" val="813478556"/>
                  </a:ext>
                </a:extLst>
              </a:tr>
            </a:tbl>
          </a:graphicData>
        </a:graphic>
      </p:graphicFrame>
      <p:sp>
        <p:nvSpPr>
          <p:cNvPr id="6" name="TextBox 5">
            <a:extLst>
              <a:ext uri="{FF2B5EF4-FFF2-40B4-BE49-F238E27FC236}">
                <a16:creationId xmlns:a16="http://schemas.microsoft.com/office/drawing/2014/main" id="{E14ADD0C-9A86-44D7-A61E-433F2C0C57BA}"/>
              </a:ext>
            </a:extLst>
          </p:cNvPr>
          <p:cNvSpPr txBox="1"/>
          <p:nvPr/>
        </p:nvSpPr>
        <p:spPr>
          <a:xfrm>
            <a:off x="451233" y="2209800"/>
            <a:ext cx="5859296" cy="369332"/>
          </a:xfrm>
          <a:prstGeom prst="rect">
            <a:avLst/>
          </a:prstGeom>
          <a:noFill/>
        </p:spPr>
        <p:txBody>
          <a:bodyPr wrap="none" rtlCol="0">
            <a:spAutoFit/>
          </a:bodyPr>
          <a:lstStyle/>
          <a:p>
            <a:r>
              <a:rPr lang="el-GR" b="1" dirty="0">
                <a:solidFill>
                  <a:srgbClr val="002060"/>
                </a:solidFill>
              </a:rPr>
              <a:t>Ενίσχυση </a:t>
            </a:r>
            <a:r>
              <a:rPr lang="el-GR" b="1" dirty="0" err="1">
                <a:solidFill>
                  <a:srgbClr val="002060"/>
                </a:solidFill>
              </a:rPr>
              <a:t>Ξηρικών</a:t>
            </a:r>
            <a:r>
              <a:rPr lang="el-GR" b="1" dirty="0">
                <a:solidFill>
                  <a:srgbClr val="002060"/>
                </a:solidFill>
              </a:rPr>
              <a:t> Καλλιέργειών 150 €/εκτάριο </a:t>
            </a:r>
          </a:p>
        </p:txBody>
      </p:sp>
      <p:sp>
        <p:nvSpPr>
          <p:cNvPr id="7" name="TextBox 6">
            <a:extLst>
              <a:ext uri="{FF2B5EF4-FFF2-40B4-BE49-F238E27FC236}">
                <a16:creationId xmlns:a16="http://schemas.microsoft.com/office/drawing/2014/main" id="{3F71AB02-424F-4EAA-86A1-363847B10281}"/>
              </a:ext>
            </a:extLst>
          </p:cNvPr>
          <p:cNvSpPr txBox="1"/>
          <p:nvPr/>
        </p:nvSpPr>
        <p:spPr>
          <a:xfrm>
            <a:off x="611560" y="5688850"/>
            <a:ext cx="6143028" cy="369332"/>
          </a:xfrm>
          <a:prstGeom prst="rect">
            <a:avLst/>
          </a:prstGeom>
          <a:noFill/>
        </p:spPr>
        <p:txBody>
          <a:bodyPr wrap="none" rtlCol="0">
            <a:spAutoFit/>
          </a:bodyPr>
          <a:lstStyle/>
          <a:p>
            <a:r>
              <a:rPr lang="el-GR" dirty="0">
                <a:solidFill>
                  <a:srgbClr val="002060"/>
                </a:solidFill>
              </a:rPr>
              <a:t>Μέγιστη Διακύμανση τιμής </a:t>
            </a:r>
            <a:r>
              <a:rPr lang="el-GR" dirty="0" err="1">
                <a:solidFill>
                  <a:srgbClr val="002060"/>
                </a:solidFill>
              </a:rPr>
              <a:t>μονάδος</a:t>
            </a:r>
            <a:r>
              <a:rPr lang="el-GR" dirty="0">
                <a:solidFill>
                  <a:srgbClr val="002060"/>
                </a:solidFill>
              </a:rPr>
              <a:t>  7% (160,5 €/εκτάριο)</a:t>
            </a:r>
          </a:p>
        </p:txBody>
      </p:sp>
    </p:spTree>
    <p:extLst>
      <p:ext uri="{BB962C8B-B14F-4D97-AF65-F5344CB8AC3E}">
        <p14:creationId xmlns:p14="http://schemas.microsoft.com/office/powerpoint/2010/main" val="209834073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051F2B-6C96-4E63-B8E2-121BC1CE2ADA}"/>
              </a:ext>
            </a:extLst>
          </p:cNvPr>
          <p:cNvSpPr>
            <a:spLocks noGrp="1"/>
          </p:cNvSpPr>
          <p:nvPr>
            <p:ph type="title"/>
          </p:nvPr>
        </p:nvSpPr>
        <p:spPr>
          <a:xfrm>
            <a:off x="457200" y="692696"/>
            <a:ext cx="8229600" cy="1066800"/>
          </a:xfrm>
        </p:spPr>
        <p:txBody>
          <a:bodyPr>
            <a:normAutofit fontScale="90000"/>
          </a:bodyPr>
          <a:lstStyle/>
          <a:p>
            <a:r>
              <a:rPr lang="el-GR" dirty="0"/>
              <a:t>Έκθεση Αποτελεσμάτων και Δαπανών  </a:t>
            </a:r>
          </a:p>
        </p:txBody>
      </p:sp>
      <p:graphicFrame>
        <p:nvGraphicFramePr>
          <p:cNvPr id="4" name="Table 3">
            <a:extLst>
              <a:ext uri="{FF2B5EF4-FFF2-40B4-BE49-F238E27FC236}">
                <a16:creationId xmlns:a16="http://schemas.microsoft.com/office/drawing/2014/main" id="{3CDA25F1-F513-4B1D-9073-415888230ED8}"/>
              </a:ext>
            </a:extLst>
          </p:cNvPr>
          <p:cNvGraphicFramePr>
            <a:graphicFrameLocks noGrp="1"/>
          </p:cNvGraphicFramePr>
          <p:nvPr>
            <p:extLst>
              <p:ext uri="{D42A27DB-BD31-4B8C-83A1-F6EECF244321}">
                <p14:modId xmlns:p14="http://schemas.microsoft.com/office/powerpoint/2010/main" val="2086410698"/>
              </p:ext>
            </p:extLst>
          </p:nvPr>
        </p:nvGraphicFramePr>
        <p:xfrm>
          <a:off x="107505" y="2051749"/>
          <a:ext cx="8784974" cy="2589556"/>
        </p:xfrm>
        <a:graphic>
          <a:graphicData uri="http://schemas.openxmlformats.org/drawingml/2006/table">
            <a:tbl>
              <a:tblPr firstRow="1" bandRow="1">
                <a:tableStyleId>{5940675A-B579-460E-94D1-54222C63F5DA}</a:tableStyleId>
              </a:tblPr>
              <a:tblGrid>
                <a:gridCol w="1562710">
                  <a:extLst>
                    <a:ext uri="{9D8B030D-6E8A-4147-A177-3AD203B41FA5}">
                      <a16:colId xmlns:a16="http://schemas.microsoft.com/office/drawing/2014/main" val="2790094551"/>
                    </a:ext>
                  </a:extLst>
                </a:gridCol>
                <a:gridCol w="1805566">
                  <a:extLst>
                    <a:ext uri="{9D8B030D-6E8A-4147-A177-3AD203B41FA5}">
                      <a16:colId xmlns:a16="http://schemas.microsoft.com/office/drawing/2014/main" val="209472536"/>
                    </a:ext>
                  </a:extLst>
                </a:gridCol>
                <a:gridCol w="1805566">
                  <a:extLst>
                    <a:ext uri="{9D8B030D-6E8A-4147-A177-3AD203B41FA5}">
                      <a16:colId xmlns:a16="http://schemas.microsoft.com/office/drawing/2014/main" val="633040428"/>
                    </a:ext>
                  </a:extLst>
                </a:gridCol>
                <a:gridCol w="1805566">
                  <a:extLst>
                    <a:ext uri="{9D8B030D-6E8A-4147-A177-3AD203B41FA5}">
                      <a16:colId xmlns:a16="http://schemas.microsoft.com/office/drawing/2014/main" val="785541128"/>
                    </a:ext>
                  </a:extLst>
                </a:gridCol>
                <a:gridCol w="1805566">
                  <a:extLst>
                    <a:ext uri="{9D8B030D-6E8A-4147-A177-3AD203B41FA5}">
                      <a16:colId xmlns:a16="http://schemas.microsoft.com/office/drawing/2014/main" val="2765541525"/>
                    </a:ext>
                  </a:extLst>
                </a:gridCol>
              </a:tblGrid>
              <a:tr h="387376">
                <a:tc>
                  <a:txBody>
                    <a:bodyPr/>
                    <a:lstStyle/>
                    <a:p>
                      <a:endParaRPr lang="en-GB" dirty="0">
                        <a:latin typeface="+mj-lt"/>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algn="ctr">
                        <a:spcAft>
                          <a:spcPts val="1200"/>
                        </a:spcAft>
                      </a:pPr>
                      <a:r>
                        <a:rPr lang="el-GR" sz="2000" dirty="0">
                          <a:solidFill>
                            <a:srgbClr val="00B050"/>
                          </a:solidFill>
                          <a:effectLst/>
                          <a:latin typeface="+mj-lt"/>
                          <a:ea typeface="Times New Roman" panose="02020603050405020304" pitchFamily="18" charset="0"/>
                        </a:rPr>
                        <a:t>Σενάριο</a:t>
                      </a:r>
                      <a:r>
                        <a:rPr lang="fr-BE" sz="2000" baseline="0" dirty="0">
                          <a:solidFill>
                            <a:srgbClr val="00B050"/>
                          </a:solidFill>
                          <a:effectLst/>
                          <a:latin typeface="+mj-lt"/>
                          <a:ea typeface="Times New Roman" panose="02020603050405020304" pitchFamily="18" charset="0"/>
                        </a:rPr>
                        <a:t> A</a:t>
                      </a:r>
                      <a:endParaRPr lang="en-GB" sz="2000" dirty="0">
                        <a:solidFill>
                          <a:srgbClr val="00B050"/>
                        </a:solidFill>
                        <a:effectLst/>
                        <a:latin typeface="+mj-lt"/>
                        <a:ea typeface="Times New Roman" panose="02020603050405020304" pitchFamily="18" charset="0"/>
                      </a:endParaRPr>
                    </a:p>
                  </a:txBody>
                  <a:tcPr marL="68580" marR="68580" marT="9525"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algn="ctr">
                        <a:spcAft>
                          <a:spcPts val="1200"/>
                        </a:spcAft>
                      </a:pPr>
                      <a:r>
                        <a:rPr lang="el-GR" sz="2000" dirty="0">
                          <a:solidFill>
                            <a:srgbClr val="00B050"/>
                          </a:solidFill>
                          <a:effectLst/>
                          <a:latin typeface="+mj-lt"/>
                          <a:ea typeface="Times New Roman" panose="02020603050405020304" pitchFamily="18" charset="0"/>
                        </a:rPr>
                        <a:t>Σενάριο</a:t>
                      </a:r>
                      <a:r>
                        <a:rPr lang="fr-BE" sz="2000" baseline="0" dirty="0">
                          <a:solidFill>
                            <a:srgbClr val="00B050"/>
                          </a:solidFill>
                          <a:effectLst/>
                          <a:latin typeface="+mj-lt"/>
                          <a:ea typeface="Times New Roman" panose="02020603050405020304" pitchFamily="18" charset="0"/>
                        </a:rPr>
                        <a:t> B</a:t>
                      </a:r>
                      <a:endParaRPr lang="en-GB" sz="2000" dirty="0">
                        <a:solidFill>
                          <a:srgbClr val="00B050"/>
                        </a:solidFill>
                        <a:effectLst/>
                        <a:latin typeface="+mj-lt"/>
                        <a:ea typeface="Times New Roman" panose="02020603050405020304" pitchFamily="18" charset="0"/>
                      </a:endParaRPr>
                    </a:p>
                  </a:txBody>
                  <a:tcPr marL="68580" marR="68580" marT="9525"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algn="ctr">
                        <a:spcAft>
                          <a:spcPts val="1200"/>
                        </a:spcAft>
                      </a:pPr>
                      <a:r>
                        <a:rPr lang="el-GR" sz="2000" dirty="0">
                          <a:solidFill>
                            <a:srgbClr val="00B050"/>
                          </a:solidFill>
                          <a:effectLst/>
                          <a:latin typeface="+mj-lt"/>
                          <a:ea typeface="Times New Roman" panose="02020603050405020304" pitchFamily="18" charset="0"/>
                        </a:rPr>
                        <a:t>Σενάριο</a:t>
                      </a:r>
                      <a:r>
                        <a:rPr lang="fr-BE" sz="2000" baseline="0" dirty="0">
                          <a:solidFill>
                            <a:srgbClr val="00B050"/>
                          </a:solidFill>
                          <a:effectLst/>
                          <a:latin typeface="+mj-lt"/>
                          <a:ea typeface="Times New Roman" panose="02020603050405020304" pitchFamily="18" charset="0"/>
                        </a:rPr>
                        <a:t> </a:t>
                      </a:r>
                      <a:r>
                        <a:rPr lang="el-GR" sz="2000" baseline="0" dirty="0">
                          <a:solidFill>
                            <a:srgbClr val="00B050"/>
                          </a:solidFill>
                          <a:effectLst/>
                          <a:latin typeface="+mj-lt"/>
                          <a:ea typeface="Times New Roman" panose="02020603050405020304" pitchFamily="18" charset="0"/>
                        </a:rPr>
                        <a:t>Γ</a:t>
                      </a:r>
                      <a:endParaRPr lang="en-GB" sz="2000" dirty="0">
                        <a:solidFill>
                          <a:srgbClr val="00B050"/>
                        </a:solidFill>
                        <a:effectLst/>
                        <a:latin typeface="+mj-lt"/>
                        <a:ea typeface="Times New Roman" panose="02020603050405020304" pitchFamily="18" charset="0"/>
                      </a:endParaRPr>
                    </a:p>
                  </a:txBody>
                  <a:tcPr marL="68580" marR="68580" marT="9525"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algn="ctr">
                        <a:spcAft>
                          <a:spcPts val="1200"/>
                        </a:spcAft>
                      </a:pPr>
                      <a:r>
                        <a:rPr lang="el-GR" sz="2000" dirty="0">
                          <a:solidFill>
                            <a:srgbClr val="00B050"/>
                          </a:solidFill>
                          <a:effectLst/>
                          <a:latin typeface="+mj-lt"/>
                          <a:ea typeface="Times New Roman" panose="02020603050405020304" pitchFamily="18" charset="0"/>
                        </a:rPr>
                        <a:t>Σενάριο</a:t>
                      </a:r>
                      <a:r>
                        <a:rPr lang="fr-BE" sz="2000" baseline="0" dirty="0">
                          <a:solidFill>
                            <a:srgbClr val="00B050"/>
                          </a:solidFill>
                          <a:effectLst/>
                          <a:latin typeface="+mj-lt"/>
                          <a:ea typeface="Times New Roman" panose="02020603050405020304" pitchFamily="18" charset="0"/>
                        </a:rPr>
                        <a:t> </a:t>
                      </a:r>
                      <a:r>
                        <a:rPr lang="el-GR" sz="2000" baseline="0" dirty="0">
                          <a:solidFill>
                            <a:srgbClr val="00B050"/>
                          </a:solidFill>
                          <a:effectLst/>
                          <a:latin typeface="+mj-lt"/>
                          <a:ea typeface="Times New Roman" panose="02020603050405020304" pitchFamily="18" charset="0"/>
                        </a:rPr>
                        <a:t>Δ</a:t>
                      </a:r>
                      <a:endParaRPr lang="en-GB" sz="2000" dirty="0">
                        <a:solidFill>
                          <a:srgbClr val="00B050"/>
                        </a:solidFill>
                        <a:effectLst/>
                        <a:latin typeface="+mj-lt"/>
                        <a:ea typeface="Times New Roman" panose="02020603050405020304" pitchFamily="18" charset="0"/>
                      </a:endParaRPr>
                    </a:p>
                  </a:txBody>
                  <a:tcPr marL="68580" marR="68580" marT="9525"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extLst>
                  <a:ext uri="{0D108BD9-81ED-4DB2-BD59-A6C34878D82A}">
                    <a16:rowId xmlns:a16="http://schemas.microsoft.com/office/drawing/2014/main" val="1213708336"/>
                  </a:ext>
                </a:extLst>
              </a:tr>
              <a:tr h="370840">
                <a:tc>
                  <a:txBody>
                    <a:bodyPr/>
                    <a:lstStyle/>
                    <a:p>
                      <a:endParaRPr lang="en-GB" dirty="0">
                        <a:latin typeface="+mj-lt"/>
                      </a:endParaRPr>
                    </a:p>
                  </a:txBody>
                  <a:tcP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algn="ctr">
                        <a:spcAft>
                          <a:spcPts val="1200"/>
                        </a:spcAft>
                      </a:pPr>
                      <a:r>
                        <a:rPr lang="el-GR" sz="1600" kern="1200" dirty="0">
                          <a:solidFill>
                            <a:srgbClr val="00B050"/>
                          </a:solidFill>
                          <a:effectLst/>
                          <a:latin typeface="+mj-lt"/>
                          <a:ea typeface="Calibri" panose="020F0502020204030204" pitchFamily="34" charset="0"/>
                        </a:rPr>
                        <a:t>Έκθεση</a:t>
                      </a:r>
                      <a:r>
                        <a:rPr lang="en-GB" sz="1600" kern="1200" dirty="0">
                          <a:solidFill>
                            <a:srgbClr val="00B050"/>
                          </a:solidFill>
                          <a:effectLst/>
                          <a:latin typeface="+mj-lt"/>
                          <a:ea typeface="Calibri" panose="020F0502020204030204" pitchFamily="34" charset="0"/>
                        </a:rPr>
                        <a:t> 2023 </a:t>
                      </a:r>
                      <a:br>
                        <a:rPr lang="en-GB" sz="1600" kern="1200" dirty="0">
                          <a:solidFill>
                            <a:srgbClr val="00B050"/>
                          </a:solidFill>
                          <a:effectLst/>
                          <a:latin typeface="+mj-lt"/>
                          <a:ea typeface="Calibri" panose="020F0502020204030204" pitchFamily="34" charset="0"/>
                        </a:rPr>
                      </a:br>
                      <a:r>
                        <a:rPr lang="en-GB" sz="1400" kern="1200" dirty="0">
                          <a:solidFill>
                            <a:srgbClr val="00B050"/>
                          </a:solidFill>
                          <a:effectLst/>
                          <a:latin typeface="+mj-lt"/>
                          <a:ea typeface="Calibri" panose="020F0502020204030204" pitchFamily="34" charset="0"/>
                        </a:rPr>
                        <a:t>(</a:t>
                      </a:r>
                      <a:r>
                        <a:rPr lang="en-US" sz="1400" kern="1200" dirty="0">
                          <a:solidFill>
                            <a:srgbClr val="00B050"/>
                          </a:solidFill>
                          <a:effectLst/>
                          <a:latin typeface="+mj-lt"/>
                          <a:ea typeface="Calibri" panose="020F0502020204030204" pitchFamily="34" charset="0"/>
                        </a:rPr>
                        <a:t>FY</a:t>
                      </a:r>
                      <a:r>
                        <a:rPr lang="en-GB" sz="1400" kern="1200" dirty="0">
                          <a:solidFill>
                            <a:srgbClr val="00B050"/>
                          </a:solidFill>
                          <a:effectLst/>
                          <a:latin typeface="+mj-lt"/>
                          <a:ea typeface="Calibri" panose="020F0502020204030204" pitchFamily="34" charset="0"/>
                        </a:rPr>
                        <a:t> 2022 – </a:t>
                      </a:r>
                      <a:r>
                        <a:rPr lang="en-US" sz="1400" kern="1200" dirty="0">
                          <a:solidFill>
                            <a:srgbClr val="00B050"/>
                          </a:solidFill>
                          <a:effectLst/>
                          <a:latin typeface="+mj-lt"/>
                          <a:ea typeface="Calibri" panose="020F0502020204030204" pitchFamily="34" charset="0"/>
                        </a:rPr>
                        <a:t>C</a:t>
                      </a:r>
                      <a:r>
                        <a:rPr lang="en-GB" sz="1400" kern="1200" dirty="0">
                          <a:solidFill>
                            <a:srgbClr val="00B050"/>
                          </a:solidFill>
                          <a:effectLst/>
                          <a:latin typeface="+mj-lt"/>
                          <a:ea typeface="Calibri" panose="020F0502020204030204" pitchFamily="34" charset="0"/>
                        </a:rPr>
                        <a:t>Y</a:t>
                      </a:r>
                      <a:r>
                        <a:rPr lang="en-GB" sz="1400" kern="1200" baseline="0" dirty="0">
                          <a:solidFill>
                            <a:srgbClr val="00B050"/>
                          </a:solidFill>
                          <a:effectLst/>
                          <a:latin typeface="+mj-lt"/>
                          <a:ea typeface="Calibri" panose="020F0502020204030204" pitchFamily="34" charset="0"/>
                        </a:rPr>
                        <a:t> 2021</a:t>
                      </a:r>
                      <a:r>
                        <a:rPr lang="en-GB" sz="1400" kern="1200" dirty="0">
                          <a:solidFill>
                            <a:srgbClr val="00B050"/>
                          </a:solidFill>
                          <a:effectLst/>
                          <a:latin typeface="+mj-lt"/>
                          <a:ea typeface="Calibri" panose="020F0502020204030204" pitchFamily="34" charset="0"/>
                        </a:rPr>
                        <a:t>)</a:t>
                      </a:r>
                      <a:endParaRPr lang="en-GB" sz="1600" dirty="0">
                        <a:solidFill>
                          <a:srgbClr val="00B050"/>
                        </a:solidFill>
                        <a:effectLst/>
                        <a:latin typeface="+mj-lt"/>
                        <a:ea typeface="Times New Roman" panose="02020603050405020304" pitchFamily="18" charset="0"/>
                      </a:endParaRPr>
                    </a:p>
                  </a:txBody>
                  <a:tcPr marL="68580" marR="68580" marT="9525" marB="0">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algn="ctr">
                        <a:spcAft>
                          <a:spcPts val="1200"/>
                        </a:spcAft>
                      </a:pPr>
                      <a:r>
                        <a:rPr lang="el-GR" sz="1600" kern="1200" dirty="0">
                          <a:solidFill>
                            <a:srgbClr val="00B050"/>
                          </a:solidFill>
                          <a:effectLst/>
                          <a:latin typeface="+mj-lt"/>
                          <a:ea typeface="Calibri" panose="020F0502020204030204" pitchFamily="34" charset="0"/>
                        </a:rPr>
                        <a:t>Έκθεση</a:t>
                      </a:r>
                      <a:r>
                        <a:rPr lang="en-GB" sz="1600" kern="1200" dirty="0">
                          <a:solidFill>
                            <a:srgbClr val="00B050"/>
                          </a:solidFill>
                          <a:effectLst/>
                          <a:latin typeface="+mj-lt"/>
                          <a:ea typeface="Calibri" panose="020F0502020204030204" pitchFamily="34" charset="0"/>
                        </a:rPr>
                        <a:t> 2023 </a:t>
                      </a:r>
                      <a:br>
                        <a:rPr lang="en-GB" sz="1600" kern="1200" dirty="0">
                          <a:solidFill>
                            <a:srgbClr val="00B050"/>
                          </a:solidFill>
                          <a:effectLst/>
                          <a:latin typeface="+mj-lt"/>
                          <a:ea typeface="Calibri" panose="020F0502020204030204" pitchFamily="34" charset="0"/>
                        </a:rPr>
                      </a:br>
                      <a:r>
                        <a:rPr lang="en-GB" sz="1400" kern="1200" dirty="0">
                          <a:solidFill>
                            <a:srgbClr val="00B050"/>
                          </a:solidFill>
                          <a:effectLst/>
                          <a:latin typeface="+mj-lt"/>
                          <a:ea typeface="Calibri" panose="020F0502020204030204" pitchFamily="34" charset="0"/>
                        </a:rPr>
                        <a:t>(FY 2022 – CY</a:t>
                      </a:r>
                      <a:r>
                        <a:rPr lang="en-GB" sz="1400" kern="1200" baseline="0" dirty="0">
                          <a:solidFill>
                            <a:srgbClr val="00B050"/>
                          </a:solidFill>
                          <a:effectLst/>
                          <a:latin typeface="+mj-lt"/>
                          <a:ea typeface="Calibri" panose="020F0502020204030204" pitchFamily="34" charset="0"/>
                        </a:rPr>
                        <a:t> 2021</a:t>
                      </a:r>
                      <a:r>
                        <a:rPr lang="en-GB" sz="1400" kern="1200" dirty="0">
                          <a:solidFill>
                            <a:srgbClr val="00B050"/>
                          </a:solidFill>
                          <a:effectLst/>
                          <a:latin typeface="+mj-lt"/>
                          <a:ea typeface="Calibri" panose="020F0502020204030204" pitchFamily="34" charset="0"/>
                        </a:rPr>
                        <a:t>)</a:t>
                      </a:r>
                      <a:endParaRPr lang="en-GB" sz="1600" dirty="0">
                        <a:solidFill>
                          <a:srgbClr val="00B050"/>
                        </a:solidFill>
                        <a:effectLst/>
                        <a:latin typeface="+mj-lt"/>
                        <a:ea typeface="Times New Roman" panose="02020603050405020304" pitchFamily="18" charset="0"/>
                      </a:endParaRPr>
                    </a:p>
                  </a:txBody>
                  <a:tcPr marL="68580" marR="68580" marT="9525" marB="0">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algn="ctr">
                        <a:spcAft>
                          <a:spcPts val="1200"/>
                        </a:spcAft>
                      </a:pPr>
                      <a:r>
                        <a:rPr kumimoji="0" lang="el-GR" sz="1600" kern="1200" dirty="0">
                          <a:solidFill>
                            <a:srgbClr val="00B050"/>
                          </a:solidFill>
                          <a:effectLst/>
                          <a:latin typeface="+mn-lt"/>
                          <a:ea typeface="Calibri" panose="020F0502020204030204" pitchFamily="34" charset="0"/>
                          <a:cs typeface="+mn-cs"/>
                        </a:rPr>
                        <a:t>Έκθεση</a:t>
                      </a:r>
                      <a:r>
                        <a:rPr lang="en-GB" sz="1600" kern="1200" dirty="0">
                          <a:solidFill>
                            <a:srgbClr val="00B050"/>
                          </a:solidFill>
                          <a:effectLst/>
                          <a:latin typeface="+mj-lt"/>
                          <a:ea typeface="Calibri" panose="020F0502020204030204" pitchFamily="34" charset="0"/>
                        </a:rPr>
                        <a:t> 2023 </a:t>
                      </a:r>
                      <a:br>
                        <a:rPr lang="en-GB" sz="1600" kern="1200" dirty="0">
                          <a:solidFill>
                            <a:srgbClr val="00B050"/>
                          </a:solidFill>
                          <a:effectLst/>
                          <a:latin typeface="+mj-lt"/>
                          <a:ea typeface="Calibri" panose="020F0502020204030204" pitchFamily="34" charset="0"/>
                        </a:rPr>
                      </a:br>
                      <a:r>
                        <a:rPr lang="en-GB" sz="1400" kern="1200" dirty="0">
                          <a:solidFill>
                            <a:srgbClr val="00B050"/>
                          </a:solidFill>
                          <a:effectLst/>
                          <a:latin typeface="+mj-lt"/>
                          <a:ea typeface="Calibri" panose="020F0502020204030204" pitchFamily="34" charset="0"/>
                        </a:rPr>
                        <a:t>(FY 2022 – CY</a:t>
                      </a:r>
                      <a:r>
                        <a:rPr lang="en-GB" sz="1400" kern="1200" baseline="0" dirty="0">
                          <a:solidFill>
                            <a:srgbClr val="00B050"/>
                          </a:solidFill>
                          <a:effectLst/>
                          <a:latin typeface="+mj-lt"/>
                          <a:ea typeface="Calibri" panose="020F0502020204030204" pitchFamily="34" charset="0"/>
                        </a:rPr>
                        <a:t> 2021</a:t>
                      </a:r>
                      <a:r>
                        <a:rPr lang="en-GB" sz="1400" kern="1200" dirty="0">
                          <a:solidFill>
                            <a:srgbClr val="00B050"/>
                          </a:solidFill>
                          <a:effectLst/>
                          <a:latin typeface="+mj-lt"/>
                          <a:ea typeface="Calibri" panose="020F0502020204030204" pitchFamily="34" charset="0"/>
                        </a:rPr>
                        <a:t>)</a:t>
                      </a:r>
                      <a:endParaRPr lang="en-GB" sz="1600" dirty="0">
                        <a:solidFill>
                          <a:srgbClr val="00B050"/>
                        </a:solidFill>
                        <a:effectLst/>
                        <a:latin typeface="+mj-lt"/>
                        <a:ea typeface="Times New Roman" panose="02020603050405020304" pitchFamily="18" charset="0"/>
                      </a:endParaRPr>
                    </a:p>
                  </a:txBody>
                  <a:tcPr marL="68580" marR="68580" marT="9525" marB="0">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algn="ctr">
                        <a:spcAft>
                          <a:spcPts val="1200"/>
                        </a:spcAft>
                      </a:pPr>
                      <a:r>
                        <a:rPr kumimoji="0" lang="el-GR" sz="1600" kern="1200" dirty="0">
                          <a:solidFill>
                            <a:srgbClr val="00B050"/>
                          </a:solidFill>
                          <a:effectLst/>
                          <a:latin typeface="+mn-lt"/>
                          <a:ea typeface="Calibri" panose="020F0502020204030204" pitchFamily="34" charset="0"/>
                          <a:cs typeface="+mn-cs"/>
                        </a:rPr>
                        <a:t>Έκθεση</a:t>
                      </a:r>
                      <a:r>
                        <a:rPr lang="en-GB" sz="1600" kern="1200" dirty="0">
                          <a:solidFill>
                            <a:srgbClr val="00B050"/>
                          </a:solidFill>
                          <a:effectLst/>
                          <a:latin typeface="+mj-lt"/>
                          <a:ea typeface="Calibri" panose="020F0502020204030204" pitchFamily="34" charset="0"/>
                        </a:rPr>
                        <a:t> 2023 </a:t>
                      </a:r>
                      <a:br>
                        <a:rPr lang="en-GB" sz="1600" kern="1200" dirty="0">
                          <a:solidFill>
                            <a:srgbClr val="00B050"/>
                          </a:solidFill>
                          <a:effectLst/>
                          <a:latin typeface="+mj-lt"/>
                          <a:ea typeface="Calibri" panose="020F0502020204030204" pitchFamily="34" charset="0"/>
                        </a:rPr>
                      </a:br>
                      <a:r>
                        <a:rPr lang="en-GB" sz="1400" kern="1200" dirty="0">
                          <a:solidFill>
                            <a:srgbClr val="00B050"/>
                          </a:solidFill>
                          <a:effectLst/>
                          <a:latin typeface="+mj-lt"/>
                          <a:ea typeface="Calibri" panose="020F0502020204030204" pitchFamily="34" charset="0"/>
                        </a:rPr>
                        <a:t>(FY 2022 – CY</a:t>
                      </a:r>
                      <a:r>
                        <a:rPr lang="en-GB" sz="1400" kern="1200" baseline="0" dirty="0">
                          <a:solidFill>
                            <a:srgbClr val="00B050"/>
                          </a:solidFill>
                          <a:effectLst/>
                          <a:latin typeface="+mj-lt"/>
                          <a:ea typeface="Calibri" panose="020F0502020204030204" pitchFamily="34" charset="0"/>
                        </a:rPr>
                        <a:t> 2021</a:t>
                      </a:r>
                      <a:r>
                        <a:rPr lang="en-GB" sz="1400" kern="1200" dirty="0">
                          <a:solidFill>
                            <a:srgbClr val="00B050"/>
                          </a:solidFill>
                          <a:effectLst/>
                          <a:latin typeface="+mj-lt"/>
                          <a:ea typeface="Calibri" panose="020F0502020204030204" pitchFamily="34" charset="0"/>
                        </a:rPr>
                        <a:t>)</a:t>
                      </a:r>
                      <a:endParaRPr lang="en-GB" sz="1600" dirty="0">
                        <a:solidFill>
                          <a:srgbClr val="00B050"/>
                        </a:solidFill>
                        <a:effectLst/>
                        <a:latin typeface="+mj-lt"/>
                        <a:ea typeface="Times New Roman" panose="02020603050405020304" pitchFamily="18" charset="0"/>
                      </a:endParaRPr>
                    </a:p>
                  </a:txBody>
                  <a:tcPr marL="68580" marR="68580" marT="9525" marB="0">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extLst>
                  <a:ext uri="{0D108BD9-81ED-4DB2-BD59-A6C34878D82A}">
                    <a16:rowId xmlns:a16="http://schemas.microsoft.com/office/drawing/2014/main" val="2872023666"/>
                  </a:ext>
                </a:extLst>
              </a:tr>
              <a:tr h="370840">
                <a:tc>
                  <a:txBody>
                    <a:bodyPr/>
                    <a:lstStyle/>
                    <a:p>
                      <a:pPr>
                        <a:spcAft>
                          <a:spcPts val="1200"/>
                        </a:spcAft>
                      </a:pPr>
                      <a:r>
                        <a:rPr lang="el-GR" sz="1600" b="1" dirty="0">
                          <a:solidFill>
                            <a:srgbClr val="00B050"/>
                          </a:solidFill>
                          <a:effectLst/>
                          <a:latin typeface="+mj-lt"/>
                        </a:rPr>
                        <a:t>Αποτελέσματα (</a:t>
                      </a:r>
                      <a:r>
                        <a:rPr lang="el-GR" sz="1600" b="1" dirty="0" err="1">
                          <a:solidFill>
                            <a:srgbClr val="00B050"/>
                          </a:solidFill>
                          <a:effectLst/>
                          <a:latin typeface="+mj-lt"/>
                        </a:rPr>
                        <a:t>εκτ</a:t>
                      </a:r>
                      <a:r>
                        <a:rPr lang="el-GR" sz="1600" b="1" dirty="0">
                          <a:solidFill>
                            <a:srgbClr val="00B050"/>
                          </a:solidFill>
                          <a:effectLst/>
                          <a:latin typeface="+mj-lt"/>
                        </a:rPr>
                        <a:t>)</a:t>
                      </a:r>
                      <a:endParaRPr lang="en-GB" sz="800" b="1" dirty="0">
                        <a:solidFill>
                          <a:srgbClr val="00B050"/>
                        </a:solidFill>
                        <a:effectLst/>
                        <a:latin typeface="+mj-lt"/>
                        <a:ea typeface="Times New Roman" panose="02020603050405020304" pitchFamily="18" charset="0"/>
                      </a:endParaRPr>
                    </a:p>
                  </a:txBody>
                  <a:tcPr marL="68580" marR="68580" marT="9525" marB="0">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l-GR" sz="1600" b="0" i="0" u="none" strike="noStrike" kern="1200" cap="none" spc="0" normalizeH="0" baseline="0" noProof="0" dirty="0">
                          <a:ln>
                            <a:noFill/>
                          </a:ln>
                          <a:solidFill>
                            <a:srgbClr val="002060"/>
                          </a:solidFill>
                          <a:effectLst/>
                          <a:uLnTx/>
                          <a:uFillTx/>
                          <a:latin typeface="+mj-lt"/>
                          <a:ea typeface="+mn-ea"/>
                          <a:cs typeface="+mn-cs"/>
                        </a:rPr>
                        <a:t>215,000</a:t>
                      </a:r>
                      <a:endParaRPr kumimoji="0" lang="en-GB" sz="1600" b="0" i="0" u="none" strike="noStrike" kern="1200" cap="none" spc="0" normalizeH="0" baseline="0" noProof="0" dirty="0">
                        <a:ln>
                          <a:noFill/>
                        </a:ln>
                        <a:solidFill>
                          <a:srgbClr val="002060"/>
                        </a:solidFill>
                        <a:effectLst/>
                        <a:uLnTx/>
                        <a:uFillTx/>
                        <a:latin typeface="+mj-lt"/>
                        <a:ea typeface="+mn-ea"/>
                        <a:cs typeface="+mn-cs"/>
                      </a:endParaRPr>
                    </a:p>
                  </a:txBody>
                  <a:tcPr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l-GR" sz="1600" b="0" i="0" u="none" strike="noStrike" kern="1200" cap="none" spc="0" normalizeH="0" baseline="0" noProof="0" dirty="0">
                          <a:ln>
                            <a:noFill/>
                          </a:ln>
                          <a:solidFill>
                            <a:srgbClr val="002060"/>
                          </a:solidFill>
                          <a:effectLst/>
                          <a:uLnTx/>
                          <a:uFillTx/>
                          <a:latin typeface="+mj-lt"/>
                          <a:ea typeface="+mn-ea"/>
                          <a:cs typeface="+mn-cs"/>
                        </a:rPr>
                        <a:t>200,000</a:t>
                      </a:r>
                      <a:endParaRPr kumimoji="0" lang="en-GB" sz="1600" b="0" i="0" u="none" strike="noStrike" kern="1200" cap="none" spc="0" normalizeH="0" baseline="0" noProof="0" dirty="0">
                        <a:ln>
                          <a:noFill/>
                        </a:ln>
                        <a:solidFill>
                          <a:srgbClr val="002060"/>
                        </a:solidFill>
                        <a:effectLst/>
                        <a:uLnTx/>
                        <a:uFillTx/>
                        <a:latin typeface="+mj-lt"/>
                        <a:ea typeface="+mn-ea"/>
                        <a:cs typeface="+mn-cs"/>
                      </a:endParaRPr>
                    </a:p>
                  </a:txBody>
                  <a:tcPr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l-GR" sz="1600" b="0" i="0" u="none" strike="noStrike" kern="1200" cap="none" spc="0" normalizeH="0" baseline="0" noProof="0" dirty="0">
                          <a:ln>
                            <a:noFill/>
                          </a:ln>
                          <a:solidFill>
                            <a:srgbClr val="002060"/>
                          </a:solidFill>
                          <a:effectLst/>
                          <a:uLnTx/>
                          <a:uFillTx/>
                          <a:latin typeface="+mj-lt"/>
                          <a:ea typeface="+mn-ea"/>
                          <a:cs typeface="+mn-cs"/>
                        </a:rPr>
                        <a:t>200,000</a:t>
                      </a:r>
                      <a:endParaRPr kumimoji="0" lang="en-GB" sz="1600" b="0" i="0" u="none" strike="noStrike" kern="1200" cap="none" spc="0" normalizeH="0" baseline="0" noProof="0" dirty="0">
                        <a:ln>
                          <a:noFill/>
                        </a:ln>
                        <a:solidFill>
                          <a:srgbClr val="002060"/>
                        </a:solidFill>
                        <a:effectLst/>
                        <a:uLnTx/>
                        <a:uFillTx/>
                        <a:latin typeface="+mj-lt"/>
                        <a:ea typeface="+mn-ea"/>
                        <a:cs typeface="+mn-cs"/>
                      </a:endParaRPr>
                    </a:p>
                  </a:txBody>
                  <a:tcPr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l-GR" sz="1600" b="0" i="0" u="none" strike="noStrike" kern="1200" cap="none" spc="0" normalizeH="0" baseline="0" noProof="0" dirty="0">
                          <a:ln>
                            <a:noFill/>
                          </a:ln>
                          <a:solidFill>
                            <a:srgbClr val="002060"/>
                          </a:solidFill>
                          <a:effectLst/>
                          <a:uLnTx/>
                          <a:uFillTx/>
                          <a:latin typeface="+mj-lt"/>
                          <a:ea typeface="+mn-ea"/>
                          <a:cs typeface="+mn-cs"/>
                        </a:rPr>
                        <a:t>165,000</a:t>
                      </a:r>
                      <a:endParaRPr kumimoji="0" lang="en-GB" sz="1600" b="0" i="0" u="none" strike="noStrike" kern="1200" cap="none" spc="0" normalizeH="0" baseline="0" noProof="0" dirty="0">
                        <a:ln>
                          <a:noFill/>
                        </a:ln>
                        <a:solidFill>
                          <a:srgbClr val="002060"/>
                        </a:solidFill>
                        <a:effectLst/>
                        <a:uLnTx/>
                        <a:uFillTx/>
                        <a:latin typeface="+mj-lt"/>
                        <a:ea typeface="+mn-ea"/>
                        <a:cs typeface="+mn-cs"/>
                      </a:endParaRPr>
                    </a:p>
                  </a:txBody>
                  <a:tcPr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extLst>
                  <a:ext uri="{0D108BD9-81ED-4DB2-BD59-A6C34878D82A}">
                    <a16:rowId xmlns:a16="http://schemas.microsoft.com/office/drawing/2014/main" val="2061401693"/>
                  </a:ext>
                </a:extLst>
              </a:tr>
              <a:tr h="370840">
                <a:tc>
                  <a:txBody>
                    <a:bodyPr/>
                    <a:lstStyle/>
                    <a:p>
                      <a:pPr>
                        <a:spcAft>
                          <a:spcPts val="1200"/>
                        </a:spcAft>
                      </a:pPr>
                      <a:r>
                        <a:rPr lang="el-GR" sz="1600" b="1" kern="1200" dirty="0">
                          <a:solidFill>
                            <a:srgbClr val="00B050"/>
                          </a:solidFill>
                          <a:effectLst/>
                          <a:latin typeface="+mj-lt"/>
                        </a:rPr>
                        <a:t>Δηλωθέν Δαπάνη (€)</a:t>
                      </a:r>
                      <a:endParaRPr lang="en-GB" sz="800" b="1" dirty="0">
                        <a:solidFill>
                          <a:srgbClr val="00B050"/>
                        </a:solidFill>
                        <a:effectLst/>
                        <a:latin typeface="+mj-lt"/>
                        <a:ea typeface="Times New Roman" panose="02020603050405020304" pitchFamily="18" charset="0"/>
                      </a:endParaRPr>
                    </a:p>
                  </a:txBody>
                  <a:tcPr marL="68580" marR="68580" marT="9525" marB="0">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l-GR" sz="1600" b="0" i="0" u="none" strike="noStrike" kern="1200" cap="none" spc="0" normalizeH="0" baseline="0" noProof="0" dirty="0">
                          <a:ln>
                            <a:noFill/>
                          </a:ln>
                          <a:solidFill>
                            <a:srgbClr val="002060"/>
                          </a:solidFill>
                          <a:effectLst/>
                          <a:uLnTx/>
                          <a:uFillTx/>
                          <a:latin typeface="+mj-lt"/>
                          <a:ea typeface="+mn-ea"/>
                          <a:cs typeface="+mn-cs"/>
                        </a:rPr>
                        <a:t>34,000,000</a:t>
                      </a:r>
                      <a:endParaRPr kumimoji="0" lang="en-GB" sz="1600" b="0" i="0" u="none" strike="noStrike" kern="1200" cap="none" spc="0" normalizeH="0" baseline="0" noProof="0" dirty="0">
                        <a:ln>
                          <a:noFill/>
                        </a:ln>
                        <a:solidFill>
                          <a:srgbClr val="002060"/>
                        </a:solidFill>
                        <a:effectLst/>
                        <a:uLnTx/>
                        <a:uFillTx/>
                        <a:latin typeface="+mj-lt"/>
                        <a:ea typeface="+mn-ea"/>
                        <a:cs typeface="+mn-cs"/>
                      </a:endParaRPr>
                    </a:p>
                  </a:txBody>
                  <a:tcPr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l-GR" sz="1600" b="0" i="0" u="none" strike="noStrike" kern="1200" cap="none" spc="0" normalizeH="0" baseline="0" noProof="0" dirty="0">
                          <a:ln>
                            <a:noFill/>
                          </a:ln>
                          <a:solidFill>
                            <a:srgbClr val="002060"/>
                          </a:solidFill>
                          <a:effectLst/>
                          <a:uLnTx/>
                          <a:uFillTx/>
                          <a:latin typeface="+mj-lt"/>
                          <a:ea typeface="+mn-ea"/>
                          <a:cs typeface="+mn-cs"/>
                        </a:rPr>
                        <a:t>30,000,000</a:t>
                      </a:r>
                      <a:endParaRPr kumimoji="0" lang="en-GB" sz="1600" b="0" i="0" u="none" strike="noStrike" kern="1200" cap="none" spc="0" normalizeH="0" baseline="0" noProof="0" dirty="0">
                        <a:ln>
                          <a:noFill/>
                        </a:ln>
                        <a:solidFill>
                          <a:srgbClr val="002060"/>
                        </a:solidFill>
                        <a:effectLst/>
                        <a:uLnTx/>
                        <a:uFillTx/>
                        <a:latin typeface="+mj-lt"/>
                        <a:ea typeface="+mn-ea"/>
                        <a:cs typeface="+mn-cs"/>
                      </a:endParaRPr>
                    </a:p>
                  </a:txBody>
                  <a:tcPr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l-GR" sz="1600" b="0" i="0" u="none" strike="noStrike" kern="1200" cap="none" spc="0" normalizeH="0" baseline="0" noProof="0" dirty="0">
                          <a:ln>
                            <a:noFill/>
                          </a:ln>
                          <a:solidFill>
                            <a:srgbClr val="002060"/>
                          </a:solidFill>
                          <a:effectLst/>
                          <a:uLnTx/>
                          <a:uFillTx/>
                          <a:latin typeface="+mj-lt"/>
                          <a:ea typeface="+mn-ea"/>
                          <a:cs typeface="+mn-cs"/>
                        </a:rPr>
                        <a:t>40,000,000</a:t>
                      </a:r>
                      <a:endParaRPr kumimoji="0" lang="en-GB" sz="1600" b="0" i="0" u="none" strike="noStrike" kern="1200" cap="none" spc="0" normalizeH="0" baseline="0" noProof="0" dirty="0">
                        <a:ln>
                          <a:noFill/>
                        </a:ln>
                        <a:solidFill>
                          <a:srgbClr val="002060"/>
                        </a:solidFill>
                        <a:effectLst/>
                        <a:uLnTx/>
                        <a:uFillTx/>
                        <a:latin typeface="+mj-lt"/>
                        <a:ea typeface="+mn-ea"/>
                        <a:cs typeface="+mn-cs"/>
                      </a:endParaRPr>
                    </a:p>
                  </a:txBody>
                  <a:tcPr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l-GR" sz="1600" b="0" i="0" u="none" strike="noStrike" kern="1200" cap="none" spc="0" normalizeH="0" baseline="0" noProof="0" dirty="0">
                          <a:ln>
                            <a:noFill/>
                          </a:ln>
                          <a:solidFill>
                            <a:srgbClr val="002060"/>
                          </a:solidFill>
                          <a:effectLst/>
                          <a:uLnTx/>
                          <a:uFillTx/>
                          <a:latin typeface="+mj-lt"/>
                          <a:ea typeface="+mn-ea"/>
                          <a:cs typeface="+mn-cs"/>
                        </a:rPr>
                        <a:t>40,000,000</a:t>
                      </a:r>
                      <a:endParaRPr kumimoji="0" lang="en-GB" sz="1600" b="0" i="0" u="none" strike="noStrike" kern="1200" cap="none" spc="0" normalizeH="0" baseline="0" noProof="0" dirty="0">
                        <a:ln>
                          <a:noFill/>
                        </a:ln>
                        <a:solidFill>
                          <a:srgbClr val="002060"/>
                        </a:solidFill>
                        <a:effectLst/>
                        <a:uLnTx/>
                        <a:uFillTx/>
                        <a:latin typeface="+mj-lt"/>
                        <a:ea typeface="+mn-ea"/>
                        <a:cs typeface="+mn-cs"/>
                      </a:endParaRPr>
                    </a:p>
                  </a:txBody>
                  <a:tcPr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extLst>
                  <a:ext uri="{0D108BD9-81ED-4DB2-BD59-A6C34878D82A}">
                    <a16:rowId xmlns:a16="http://schemas.microsoft.com/office/drawing/2014/main" val="813478556"/>
                  </a:ext>
                </a:extLst>
              </a:tr>
              <a:tr h="370840">
                <a:tc>
                  <a:txBody>
                    <a:bodyPr/>
                    <a:lstStyle/>
                    <a:p>
                      <a:pPr marL="0" algn="l" defTabSz="914400" rtl="0" eaLnBrk="1" latinLnBrk="0" hangingPunct="1">
                        <a:spcAft>
                          <a:spcPts val="1200"/>
                        </a:spcAft>
                      </a:pPr>
                      <a:r>
                        <a:rPr lang="el-GR" sz="1600" b="1" kern="1200" dirty="0">
                          <a:solidFill>
                            <a:srgbClr val="00B050"/>
                          </a:solidFill>
                          <a:effectLst/>
                          <a:latin typeface="+mj-lt"/>
                          <a:ea typeface="+mn-ea"/>
                          <a:cs typeface="+mn-cs"/>
                        </a:rPr>
                        <a:t>Λόγος Δαπάνης/Αποτελέσματος</a:t>
                      </a:r>
                      <a:endParaRPr lang="en-GB" sz="1600" b="1" kern="1200" dirty="0">
                        <a:solidFill>
                          <a:srgbClr val="00B050"/>
                        </a:solidFill>
                        <a:effectLst/>
                        <a:latin typeface="+mj-lt"/>
                        <a:ea typeface="+mn-ea"/>
                        <a:cs typeface="+mn-cs"/>
                      </a:endParaRPr>
                    </a:p>
                  </a:txBody>
                  <a:tcPr marL="68580" marR="68580" marT="9525" marB="0">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l-GR" sz="1800" b="0" i="0" u="none" strike="noStrike" kern="1200" cap="none" spc="0" normalizeH="0" baseline="0" noProof="0" dirty="0">
                          <a:ln>
                            <a:noFill/>
                          </a:ln>
                          <a:solidFill>
                            <a:srgbClr val="00B050"/>
                          </a:solidFill>
                          <a:effectLst/>
                          <a:uLnTx/>
                          <a:uFillTx/>
                          <a:latin typeface="+mj-lt"/>
                          <a:ea typeface="+mn-ea"/>
                          <a:cs typeface="+mn-cs"/>
                        </a:rPr>
                        <a:t>158,13</a:t>
                      </a:r>
                      <a:endParaRPr kumimoji="0" lang="en-GB" sz="1800" b="0" i="0" u="none" strike="noStrike" kern="1200" cap="none" spc="0" normalizeH="0" baseline="0" noProof="0" dirty="0">
                        <a:ln>
                          <a:noFill/>
                        </a:ln>
                        <a:solidFill>
                          <a:srgbClr val="00B050"/>
                        </a:solidFill>
                        <a:effectLst/>
                        <a:uLnTx/>
                        <a:uFillTx/>
                        <a:latin typeface="+mj-lt"/>
                        <a:ea typeface="+mn-ea"/>
                        <a:cs typeface="+mn-cs"/>
                      </a:endParaRPr>
                    </a:p>
                  </a:txBody>
                  <a:tcPr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l-GR" sz="1800" b="0" i="0" u="none" strike="noStrike" kern="1200" cap="none" spc="0" normalizeH="0" baseline="0" noProof="0" dirty="0">
                          <a:ln>
                            <a:noFill/>
                          </a:ln>
                          <a:solidFill>
                            <a:srgbClr val="00B050"/>
                          </a:solidFill>
                          <a:effectLst/>
                          <a:uLnTx/>
                          <a:uFillTx/>
                          <a:latin typeface="+mj-lt"/>
                          <a:ea typeface="+mn-ea"/>
                          <a:cs typeface="+mn-cs"/>
                        </a:rPr>
                        <a:t>150,0</a:t>
                      </a:r>
                      <a:endParaRPr kumimoji="0" lang="en-GB" sz="1800" b="0" i="0" u="none" strike="noStrike" kern="1200" cap="none" spc="0" normalizeH="0" baseline="0" noProof="0" dirty="0">
                        <a:ln>
                          <a:noFill/>
                        </a:ln>
                        <a:solidFill>
                          <a:srgbClr val="00B050"/>
                        </a:solidFill>
                        <a:effectLst/>
                        <a:uLnTx/>
                        <a:uFillTx/>
                        <a:latin typeface="+mj-lt"/>
                        <a:ea typeface="+mn-ea"/>
                        <a:cs typeface="+mn-cs"/>
                      </a:endParaRPr>
                    </a:p>
                  </a:txBody>
                  <a:tcPr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l-GR" sz="1800" b="0" i="0" u="none" strike="noStrike" kern="1200" cap="none" spc="0" normalizeH="0" baseline="0" noProof="0" dirty="0">
                          <a:ln>
                            <a:noFill/>
                          </a:ln>
                          <a:solidFill>
                            <a:srgbClr val="FF0000"/>
                          </a:solidFill>
                          <a:effectLst/>
                          <a:uLnTx/>
                          <a:uFillTx/>
                          <a:latin typeface="+mj-lt"/>
                          <a:ea typeface="+mn-ea"/>
                          <a:cs typeface="+mn-cs"/>
                        </a:rPr>
                        <a:t>200,0</a:t>
                      </a:r>
                      <a:endParaRPr kumimoji="0" lang="en-GB" sz="1800" b="0" i="0" u="none" strike="noStrike" kern="1200" cap="none" spc="0" normalizeH="0" baseline="0" noProof="0" dirty="0">
                        <a:ln>
                          <a:noFill/>
                        </a:ln>
                        <a:solidFill>
                          <a:srgbClr val="FF0000"/>
                        </a:solidFill>
                        <a:effectLst/>
                        <a:uLnTx/>
                        <a:uFillTx/>
                        <a:latin typeface="+mj-lt"/>
                        <a:ea typeface="+mn-ea"/>
                        <a:cs typeface="+mn-cs"/>
                      </a:endParaRPr>
                    </a:p>
                  </a:txBody>
                  <a:tcPr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l-GR" sz="1800" b="0" i="0" u="none" strike="noStrike" kern="1200" cap="none" spc="0" normalizeH="0" baseline="0" noProof="0" dirty="0">
                          <a:ln>
                            <a:noFill/>
                          </a:ln>
                          <a:solidFill>
                            <a:srgbClr val="FF0000"/>
                          </a:solidFill>
                          <a:effectLst/>
                          <a:uLnTx/>
                          <a:uFillTx/>
                          <a:latin typeface="+mj-lt"/>
                          <a:ea typeface="+mn-ea"/>
                          <a:cs typeface="+mn-cs"/>
                        </a:rPr>
                        <a:t>242,24</a:t>
                      </a:r>
                      <a:endParaRPr kumimoji="0" lang="en-GB" sz="1800" b="0" i="0" u="none" strike="noStrike" kern="1200" cap="none" spc="0" normalizeH="0" baseline="0" noProof="0" dirty="0">
                        <a:ln>
                          <a:noFill/>
                        </a:ln>
                        <a:solidFill>
                          <a:srgbClr val="FF0000"/>
                        </a:solidFill>
                        <a:effectLst/>
                        <a:uLnTx/>
                        <a:uFillTx/>
                        <a:latin typeface="+mj-lt"/>
                        <a:ea typeface="+mn-ea"/>
                        <a:cs typeface="+mn-cs"/>
                      </a:endParaRPr>
                    </a:p>
                  </a:txBody>
                  <a:tcPr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extLst>
                  <a:ext uri="{0D108BD9-81ED-4DB2-BD59-A6C34878D82A}">
                    <a16:rowId xmlns:a16="http://schemas.microsoft.com/office/drawing/2014/main" val="1163521417"/>
                  </a:ext>
                </a:extLst>
              </a:tr>
            </a:tbl>
          </a:graphicData>
        </a:graphic>
      </p:graphicFrame>
      <p:grpSp>
        <p:nvGrpSpPr>
          <p:cNvPr id="12" name="Group 11">
            <a:extLst>
              <a:ext uri="{FF2B5EF4-FFF2-40B4-BE49-F238E27FC236}">
                <a16:creationId xmlns:a16="http://schemas.microsoft.com/office/drawing/2014/main" id="{0FC754C6-0797-48F4-829D-883FD6720D0B}"/>
              </a:ext>
            </a:extLst>
          </p:cNvPr>
          <p:cNvGrpSpPr/>
          <p:nvPr/>
        </p:nvGrpSpPr>
        <p:grpSpPr>
          <a:xfrm>
            <a:off x="155592" y="4933558"/>
            <a:ext cx="2112152" cy="1663794"/>
            <a:chOff x="155592" y="4933558"/>
            <a:chExt cx="2112152" cy="1663794"/>
          </a:xfrm>
        </p:grpSpPr>
        <p:sp>
          <p:nvSpPr>
            <p:cNvPr id="7" name="Speech Bubble: Rectangle 6">
              <a:extLst>
                <a:ext uri="{FF2B5EF4-FFF2-40B4-BE49-F238E27FC236}">
                  <a16:creationId xmlns:a16="http://schemas.microsoft.com/office/drawing/2014/main" id="{42A37679-9ED7-43B9-80FF-1900DA6FB377}"/>
                </a:ext>
              </a:extLst>
            </p:cNvPr>
            <p:cNvSpPr/>
            <p:nvPr/>
          </p:nvSpPr>
          <p:spPr>
            <a:xfrm>
              <a:off x="155592" y="4933558"/>
              <a:ext cx="2112152" cy="1663794"/>
            </a:xfrm>
            <a:prstGeom prst="wedgeRectCallout">
              <a:avLst>
                <a:gd name="adj1" fmla="val 75345"/>
                <a:gd name="adj2" fmla="val -83046"/>
              </a:avLst>
            </a:prstGeom>
            <a:solidFill>
              <a:srgbClr val="FFFFFF"/>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sz="1400" dirty="0">
                <a:solidFill>
                  <a:schemeClr val="bg2">
                    <a:lumMod val="75000"/>
                  </a:schemeClr>
                </a:solidFill>
              </a:endParaRPr>
            </a:p>
            <a:p>
              <a:pPr algn="ctr"/>
              <a:r>
                <a:rPr lang="el-GR" sz="1400" dirty="0">
                  <a:solidFill>
                    <a:schemeClr val="bg2">
                      <a:lumMod val="75000"/>
                    </a:schemeClr>
                  </a:solidFill>
                </a:rPr>
                <a:t>Αυτή</a:t>
              </a:r>
              <a:r>
                <a:rPr lang="el-GR" sz="1400" dirty="0"/>
                <a:t> </a:t>
              </a:r>
              <a:r>
                <a:rPr lang="el-GR" sz="1400" dirty="0">
                  <a:solidFill>
                    <a:schemeClr val="bg2">
                      <a:lumMod val="75000"/>
                    </a:schemeClr>
                  </a:solidFill>
                </a:rPr>
                <a:t>η επίδοση είναι συγκρίσιμη με το σχεδιασμένο λόγο της </a:t>
              </a:r>
              <a:r>
                <a:rPr lang="el-GR" sz="1400" dirty="0" err="1">
                  <a:solidFill>
                    <a:schemeClr val="bg2">
                      <a:lumMod val="75000"/>
                    </a:schemeClr>
                  </a:solidFill>
                </a:rPr>
                <a:t>μοναδιαίας</a:t>
              </a:r>
              <a:r>
                <a:rPr lang="el-GR" sz="1400" dirty="0">
                  <a:solidFill>
                    <a:schemeClr val="bg2">
                      <a:lumMod val="75000"/>
                    </a:schemeClr>
                  </a:solidFill>
                </a:rPr>
                <a:t> τιμής (1500€-160€) </a:t>
              </a:r>
            </a:p>
          </p:txBody>
        </p:sp>
        <p:pic>
          <p:nvPicPr>
            <p:cNvPr id="10" name="Picture 9">
              <a:extLst>
                <a:ext uri="{FF2B5EF4-FFF2-40B4-BE49-F238E27FC236}">
                  <a16:creationId xmlns:a16="http://schemas.microsoft.com/office/drawing/2014/main" id="{A96169EF-AAFF-4DE9-97F3-12A23143ACA6}"/>
                </a:ext>
              </a:extLst>
            </p:cNvPr>
            <p:cNvPicPr>
              <a:picLocks noChangeAspect="1"/>
            </p:cNvPicPr>
            <p:nvPr/>
          </p:nvPicPr>
          <p:blipFill>
            <a:blip r:embed="rId3"/>
            <a:stretch>
              <a:fillRect/>
            </a:stretch>
          </p:blipFill>
          <p:spPr>
            <a:xfrm>
              <a:off x="1475656" y="4933558"/>
              <a:ext cx="524301" cy="384081"/>
            </a:xfrm>
            <a:prstGeom prst="rect">
              <a:avLst/>
            </a:prstGeom>
          </p:spPr>
        </p:pic>
      </p:grpSp>
      <p:grpSp>
        <p:nvGrpSpPr>
          <p:cNvPr id="13" name="Group 12">
            <a:extLst>
              <a:ext uri="{FF2B5EF4-FFF2-40B4-BE49-F238E27FC236}">
                <a16:creationId xmlns:a16="http://schemas.microsoft.com/office/drawing/2014/main" id="{C20804E9-0247-48F4-9B55-916071A6363D}"/>
              </a:ext>
            </a:extLst>
          </p:cNvPr>
          <p:cNvGrpSpPr/>
          <p:nvPr/>
        </p:nvGrpSpPr>
        <p:grpSpPr>
          <a:xfrm>
            <a:off x="4294779" y="4779250"/>
            <a:ext cx="2112152" cy="1743562"/>
            <a:chOff x="4294779" y="4779250"/>
            <a:chExt cx="2112152" cy="1743562"/>
          </a:xfrm>
        </p:grpSpPr>
        <p:sp>
          <p:nvSpPr>
            <p:cNvPr id="11" name="Speech Bubble: Rectangle 10">
              <a:extLst>
                <a:ext uri="{FF2B5EF4-FFF2-40B4-BE49-F238E27FC236}">
                  <a16:creationId xmlns:a16="http://schemas.microsoft.com/office/drawing/2014/main" id="{F5F2A1C4-4468-4E43-96C7-12069568C908}"/>
                </a:ext>
              </a:extLst>
            </p:cNvPr>
            <p:cNvSpPr/>
            <p:nvPr/>
          </p:nvSpPr>
          <p:spPr>
            <a:xfrm>
              <a:off x="4294779" y="4859018"/>
              <a:ext cx="2112152" cy="1663794"/>
            </a:xfrm>
            <a:prstGeom prst="wedgeRectCallout">
              <a:avLst>
                <a:gd name="adj1" fmla="val 37381"/>
                <a:gd name="adj2" fmla="val -72899"/>
              </a:avLst>
            </a:prstGeom>
            <a:solidFill>
              <a:srgbClr val="FFFFFF"/>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sz="1400" dirty="0">
                <a:solidFill>
                  <a:schemeClr val="bg2">
                    <a:lumMod val="75000"/>
                  </a:schemeClr>
                </a:solidFill>
              </a:endParaRPr>
            </a:p>
            <a:p>
              <a:pPr algn="ctr"/>
              <a:r>
                <a:rPr lang="el-GR" sz="1400" dirty="0">
                  <a:solidFill>
                    <a:srgbClr val="FF0000"/>
                  </a:solidFill>
                </a:rPr>
                <a:t>Ο λόγος είναι μεγαλύτερος από τον σχεδιασμένο. Μειώσεις της ενίσχυσης βάση του άρθ. 52 του Οριζόντιου κανονισμού ή πιθανή αναστολή πληρωμών</a:t>
              </a:r>
            </a:p>
          </p:txBody>
        </p:sp>
        <p:pic>
          <p:nvPicPr>
            <p:cNvPr id="6" name="Picture 5">
              <a:extLst>
                <a:ext uri="{FF2B5EF4-FFF2-40B4-BE49-F238E27FC236}">
                  <a16:creationId xmlns:a16="http://schemas.microsoft.com/office/drawing/2014/main" id="{62861D30-127B-4429-81A8-294B28FCCCDA}"/>
                </a:ext>
              </a:extLst>
            </p:cNvPr>
            <p:cNvPicPr>
              <a:picLocks noChangeAspect="1"/>
            </p:cNvPicPr>
            <p:nvPr/>
          </p:nvPicPr>
          <p:blipFill>
            <a:blip r:embed="rId4"/>
            <a:stretch>
              <a:fillRect/>
            </a:stretch>
          </p:blipFill>
          <p:spPr>
            <a:xfrm>
              <a:off x="5724128" y="4779250"/>
              <a:ext cx="346348" cy="346348"/>
            </a:xfrm>
            <a:prstGeom prst="rect">
              <a:avLst/>
            </a:prstGeom>
          </p:spPr>
        </p:pic>
      </p:grpSp>
      <p:grpSp>
        <p:nvGrpSpPr>
          <p:cNvPr id="14" name="Group 13">
            <a:extLst>
              <a:ext uri="{FF2B5EF4-FFF2-40B4-BE49-F238E27FC236}">
                <a16:creationId xmlns:a16="http://schemas.microsoft.com/office/drawing/2014/main" id="{1A78ACDE-4C17-49B2-B75C-2627AE0F4EF4}"/>
              </a:ext>
            </a:extLst>
          </p:cNvPr>
          <p:cNvGrpSpPr/>
          <p:nvPr/>
        </p:nvGrpSpPr>
        <p:grpSpPr>
          <a:xfrm>
            <a:off x="6780204" y="4760384"/>
            <a:ext cx="2112152" cy="1802312"/>
            <a:chOff x="4294779" y="4720500"/>
            <a:chExt cx="2112152" cy="1802312"/>
          </a:xfrm>
        </p:grpSpPr>
        <p:sp>
          <p:nvSpPr>
            <p:cNvPr id="15" name="Speech Bubble: Rectangle 14">
              <a:extLst>
                <a:ext uri="{FF2B5EF4-FFF2-40B4-BE49-F238E27FC236}">
                  <a16:creationId xmlns:a16="http://schemas.microsoft.com/office/drawing/2014/main" id="{7C39CC87-DE72-4683-A5CD-4561E28BDC0F}"/>
                </a:ext>
              </a:extLst>
            </p:cNvPr>
            <p:cNvSpPr/>
            <p:nvPr/>
          </p:nvSpPr>
          <p:spPr>
            <a:xfrm>
              <a:off x="4294779" y="4859018"/>
              <a:ext cx="2112152" cy="1663794"/>
            </a:xfrm>
            <a:prstGeom prst="wedgeRectCallout">
              <a:avLst>
                <a:gd name="adj1" fmla="val -2581"/>
                <a:gd name="adj2" fmla="val -77972"/>
              </a:avLst>
            </a:prstGeom>
            <a:solidFill>
              <a:srgbClr val="FFFFFF"/>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sz="1400" dirty="0">
                <a:solidFill>
                  <a:schemeClr val="bg2">
                    <a:lumMod val="75000"/>
                  </a:schemeClr>
                </a:solidFill>
              </a:endParaRPr>
            </a:p>
            <a:p>
              <a:pPr algn="ctr"/>
              <a:r>
                <a:rPr lang="el-GR" sz="1400" dirty="0">
                  <a:solidFill>
                    <a:srgbClr val="FF0000"/>
                  </a:solidFill>
                </a:rPr>
                <a:t>Ο λόγος αποκλίνει &gt; από 50% από τον σχεδιαζόμενο  Μειώσεις και πιθανόν αναστολή Πληρωμών</a:t>
              </a:r>
            </a:p>
          </p:txBody>
        </p:sp>
        <p:pic>
          <p:nvPicPr>
            <p:cNvPr id="16" name="Picture 15">
              <a:extLst>
                <a:ext uri="{FF2B5EF4-FFF2-40B4-BE49-F238E27FC236}">
                  <a16:creationId xmlns:a16="http://schemas.microsoft.com/office/drawing/2014/main" id="{7F816B86-4CC5-432C-886E-B157E6818C25}"/>
                </a:ext>
              </a:extLst>
            </p:cNvPr>
            <p:cNvPicPr>
              <a:picLocks noChangeAspect="1"/>
            </p:cNvPicPr>
            <p:nvPr/>
          </p:nvPicPr>
          <p:blipFill>
            <a:blip r:embed="rId4"/>
            <a:stretch>
              <a:fillRect/>
            </a:stretch>
          </p:blipFill>
          <p:spPr>
            <a:xfrm>
              <a:off x="4836571" y="4720500"/>
              <a:ext cx="346348" cy="346348"/>
            </a:xfrm>
            <a:prstGeom prst="rect">
              <a:avLst/>
            </a:prstGeom>
          </p:spPr>
        </p:pic>
      </p:grpSp>
    </p:spTree>
    <p:extLst>
      <p:ext uri="{BB962C8B-B14F-4D97-AF65-F5344CB8AC3E}">
        <p14:creationId xmlns:p14="http://schemas.microsoft.com/office/powerpoint/2010/main" val="8000883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wipe(down)">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wipe(down)">
                                      <p:cBhvr>
                                        <p:cTn id="17" dur="500"/>
                                        <p:tgtEl>
                                          <p:spTgt spid="13"/>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wipe(down)">
                                      <p:cBhvr>
                                        <p:cTn id="2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F35151-9C0E-499E-99A0-3EC11C5B767C}"/>
              </a:ext>
            </a:extLst>
          </p:cNvPr>
          <p:cNvSpPr>
            <a:spLocks noGrp="1"/>
          </p:cNvSpPr>
          <p:nvPr>
            <p:ph type="title"/>
          </p:nvPr>
        </p:nvSpPr>
        <p:spPr>
          <a:xfrm>
            <a:off x="493204" y="620688"/>
            <a:ext cx="8229600" cy="1066800"/>
          </a:xfrm>
        </p:spPr>
        <p:txBody>
          <a:bodyPr>
            <a:normAutofit fontScale="90000"/>
          </a:bodyPr>
          <a:lstStyle/>
          <a:p>
            <a:r>
              <a:rPr lang="el-GR" b="1" dirty="0"/>
              <a:t>Παράδειγμα 2: Βιώσιμο Εισόδημα</a:t>
            </a:r>
            <a:br>
              <a:rPr lang="el-GR" dirty="0"/>
            </a:br>
            <a:r>
              <a:rPr lang="el-GR" dirty="0"/>
              <a:t>Α. Διαπίστωση Αναγκών </a:t>
            </a:r>
          </a:p>
        </p:txBody>
      </p:sp>
      <p:sp>
        <p:nvSpPr>
          <p:cNvPr id="3" name="Content Placeholder 2">
            <a:extLst>
              <a:ext uri="{FF2B5EF4-FFF2-40B4-BE49-F238E27FC236}">
                <a16:creationId xmlns:a16="http://schemas.microsoft.com/office/drawing/2014/main" id="{DAA1AF2F-2232-401B-A6E0-469E51EE2A81}"/>
              </a:ext>
            </a:extLst>
          </p:cNvPr>
          <p:cNvSpPr>
            <a:spLocks noGrp="1"/>
          </p:cNvSpPr>
          <p:nvPr>
            <p:ph idx="1"/>
          </p:nvPr>
        </p:nvSpPr>
        <p:spPr>
          <a:xfrm>
            <a:off x="251520" y="1984208"/>
            <a:ext cx="8712968" cy="4325112"/>
          </a:xfrm>
        </p:spPr>
        <p:txBody>
          <a:bodyPr>
            <a:normAutofit/>
          </a:bodyPr>
          <a:lstStyle/>
          <a:p>
            <a:pPr marL="109728" indent="0">
              <a:buNone/>
            </a:pPr>
            <a:r>
              <a:rPr lang="el-GR" sz="2400" dirty="0"/>
              <a:t>Σημαντική ανισοκατανομή των άμεσων ενισχύσεων μεταξύ των γεωργικών εκμεταλλεύσεων στην Ελλάδα.</a:t>
            </a:r>
          </a:p>
        </p:txBody>
      </p:sp>
      <p:pic>
        <p:nvPicPr>
          <p:cNvPr id="4" name="Picture 3">
            <a:extLst>
              <a:ext uri="{FF2B5EF4-FFF2-40B4-BE49-F238E27FC236}">
                <a16:creationId xmlns:a16="http://schemas.microsoft.com/office/drawing/2014/main" id="{B9276319-F109-4E9E-8C5A-48348BE59B32}"/>
              </a:ext>
            </a:extLst>
          </p:cNvPr>
          <p:cNvPicPr>
            <a:picLocks noChangeAspect="1"/>
          </p:cNvPicPr>
          <p:nvPr/>
        </p:nvPicPr>
        <p:blipFill>
          <a:blip r:embed="rId3"/>
          <a:stretch>
            <a:fillRect/>
          </a:stretch>
        </p:blipFill>
        <p:spPr>
          <a:xfrm>
            <a:off x="1544586" y="3212976"/>
            <a:ext cx="6339782" cy="3272830"/>
          </a:xfrm>
          <a:prstGeom prst="rect">
            <a:avLst/>
          </a:prstGeom>
        </p:spPr>
      </p:pic>
    </p:spTree>
    <p:extLst>
      <p:ext uri="{BB962C8B-B14F-4D97-AF65-F5344CB8AC3E}">
        <p14:creationId xmlns:p14="http://schemas.microsoft.com/office/powerpoint/2010/main" val="314758393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441C1C-7956-4DCB-AAF2-1ECA4DBA5A24}"/>
              </a:ext>
            </a:extLst>
          </p:cNvPr>
          <p:cNvSpPr>
            <a:spLocks noGrp="1"/>
          </p:cNvSpPr>
          <p:nvPr>
            <p:ph type="title"/>
          </p:nvPr>
        </p:nvSpPr>
        <p:spPr>
          <a:xfrm>
            <a:off x="443597" y="692696"/>
            <a:ext cx="8229600" cy="1066800"/>
          </a:xfrm>
        </p:spPr>
        <p:txBody>
          <a:bodyPr/>
          <a:lstStyle/>
          <a:p>
            <a:r>
              <a:rPr lang="el-GR" dirty="0"/>
              <a:t>Α. Διαπίστωση Αναγκών </a:t>
            </a:r>
          </a:p>
        </p:txBody>
      </p:sp>
      <p:pic>
        <p:nvPicPr>
          <p:cNvPr id="4" name="Picture 3">
            <a:extLst>
              <a:ext uri="{FF2B5EF4-FFF2-40B4-BE49-F238E27FC236}">
                <a16:creationId xmlns:a16="http://schemas.microsoft.com/office/drawing/2014/main" id="{A4E5DD7E-99C7-4573-A305-6F98FB5D24EA}"/>
              </a:ext>
            </a:extLst>
          </p:cNvPr>
          <p:cNvPicPr>
            <a:picLocks noChangeAspect="1"/>
          </p:cNvPicPr>
          <p:nvPr/>
        </p:nvPicPr>
        <p:blipFill>
          <a:blip r:embed="rId3"/>
          <a:stretch>
            <a:fillRect/>
          </a:stretch>
        </p:blipFill>
        <p:spPr>
          <a:xfrm>
            <a:off x="443597" y="2060848"/>
            <a:ext cx="7315834" cy="4950381"/>
          </a:xfrm>
          <a:prstGeom prst="rect">
            <a:avLst/>
          </a:prstGeom>
        </p:spPr>
      </p:pic>
    </p:spTree>
    <p:extLst>
      <p:ext uri="{BB962C8B-B14F-4D97-AF65-F5344CB8AC3E}">
        <p14:creationId xmlns:p14="http://schemas.microsoft.com/office/powerpoint/2010/main" val="52163140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CCBCB2-7BCB-428C-B459-D58E184BA1C3}"/>
              </a:ext>
            </a:extLst>
          </p:cNvPr>
          <p:cNvSpPr>
            <a:spLocks noGrp="1"/>
          </p:cNvSpPr>
          <p:nvPr>
            <p:ph type="title"/>
          </p:nvPr>
        </p:nvSpPr>
        <p:spPr>
          <a:xfrm>
            <a:off x="611560" y="764704"/>
            <a:ext cx="8229600" cy="1066800"/>
          </a:xfrm>
        </p:spPr>
        <p:txBody>
          <a:bodyPr/>
          <a:lstStyle/>
          <a:p>
            <a:r>
              <a:rPr lang="el-GR" dirty="0"/>
              <a:t>Κρίσιμα Θέματα</a:t>
            </a:r>
          </a:p>
        </p:txBody>
      </p:sp>
      <p:sp>
        <p:nvSpPr>
          <p:cNvPr id="3" name="Content Placeholder 2">
            <a:extLst>
              <a:ext uri="{FF2B5EF4-FFF2-40B4-BE49-F238E27FC236}">
                <a16:creationId xmlns:a16="http://schemas.microsoft.com/office/drawing/2014/main" id="{4A0C100A-C586-4CD6-81F3-43A178D53AAC}"/>
              </a:ext>
            </a:extLst>
          </p:cNvPr>
          <p:cNvSpPr>
            <a:spLocks noGrp="1"/>
          </p:cNvSpPr>
          <p:nvPr>
            <p:ph idx="1"/>
          </p:nvPr>
        </p:nvSpPr>
        <p:spPr>
          <a:xfrm>
            <a:off x="3059832" y="1831504"/>
            <a:ext cx="5626968" cy="4325112"/>
          </a:xfrm>
        </p:spPr>
        <p:txBody>
          <a:bodyPr>
            <a:normAutofit fontScale="77500" lnSpcReduction="20000"/>
          </a:bodyPr>
          <a:lstStyle/>
          <a:p>
            <a:pPr>
              <a:spcBef>
                <a:spcPts val="1200"/>
              </a:spcBef>
              <a:buFont typeface="Wingdings" panose="05000000000000000000" pitchFamily="2" charset="2"/>
              <a:buChar char="v"/>
            </a:pPr>
            <a:r>
              <a:rPr lang="el-GR" b="1" dirty="0"/>
              <a:t>Ανακατανομή των άμεσων ενισχύσεων </a:t>
            </a:r>
            <a:r>
              <a:rPr lang="el-GR" dirty="0"/>
              <a:t>(δηλαδή καλύτερη διασπορά τους) ώστε να αποκτήσει μεγαλύτερος αριθμός γεωργικών εκμεταλλεύσεων βιώσιμο γεωργικό οικογενειακό εισόδημα, με τη συμβολή των άμεσων ενισχύσεων.</a:t>
            </a:r>
            <a:endParaRPr lang="en-US" dirty="0"/>
          </a:p>
          <a:p>
            <a:pPr>
              <a:spcBef>
                <a:spcPts val="1200"/>
              </a:spcBef>
              <a:buFont typeface="Wingdings" panose="05000000000000000000" pitchFamily="2" charset="2"/>
              <a:buChar char="v"/>
            </a:pPr>
            <a:r>
              <a:rPr lang="el-GR" b="1" dirty="0"/>
              <a:t>Μερική ή ολική αντιστάθμιση της μείωσης των άμεσων ενισχύσεων</a:t>
            </a:r>
            <a:r>
              <a:rPr lang="el-GR" dirty="0"/>
              <a:t>, που ενδεχομένως θα προκύψει  λόγω μεταβολής της μεθόδου διανομής άμεσων ενισχύσεων (π.χ. κατάργηση ιστορικών δικαιωμάτων και η βασικής εισοδηματική στήριξη να χορηγείται ως ενιαίο ποσό ανά εκτάριο (</a:t>
            </a:r>
            <a:r>
              <a:rPr lang="en-US" dirty="0"/>
              <a:t>flat rate).</a:t>
            </a:r>
            <a:r>
              <a:rPr lang="el-GR" dirty="0"/>
              <a:t>  </a:t>
            </a:r>
          </a:p>
          <a:p>
            <a:endParaRPr lang="el-GR" dirty="0"/>
          </a:p>
        </p:txBody>
      </p:sp>
      <p:grpSp>
        <p:nvGrpSpPr>
          <p:cNvPr id="4" name="Group 3">
            <a:extLst>
              <a:ext uri="{FF2B5EF4-FFF2-40B4-BE49-F238E27FC236}">
                <a16:creationId xmlns:a16="http://schemas.microsoft.com/office/drawing/2014/main" id="{5DC80C0B-DD59-4D41-AD17-1C7DE2DD43E5}"/>
              </a:ext>
            </a:extLst>
          </p:cNvPr>
          <p:cNvGrpSpPr/>
          <p:nvPr/>
        </p:nvGrpSpPr>
        <p:grpSpPr>
          <a:xfrm>
            <a:off x="971600" y="1831504"/>
            <a:ext cx="1275449" cy="2096648"/>
            <a:chOff x="962025" y="1667602"/>
            <a:chExt cx="2030432" cy="3337729"/>
          </a:xfrm>
        </p:grpSpPr>
        <p:sp>
          <p:nvSpPr>
            <p:cNvPr id="5" name="Shape">
              <a:extLst>
                <a:ext uri="{FF2B5EF4-FFF2-40B4-BE49-F238E27FC236}">
                  <a16:creationId xmlns:a16="http://schemas.microsoft.com/office/drawing/2014/main" id="{A0BE4A4E-6EDD-4257-AA92-AF9CE9A5F316}"/>
                </a:ext>
              </a:extLst>
            </p:cNvPr>
            <p:cNvSpPr/>
            <p:nvPr/>
          </p:nvSpPr>
          <p:spPr>
            <a:xfrm>
              <a:off x="1313937" y="1667602"/>
              <a:ext cx="1331684" cy="3337729"/>
            </a:xfrm>
            <a:custGeom>
              <a:avLst/>
              <a:gdLst/>
              <a:ahLst/>
              <a:cxnLst>
                <a:cxn ang="0">
                  <a:pos x="wd2" y="hd2"/>
                </a:cxn>
                <a:cxn ang="5400000">
                  <a:pos x="wd2" y="hd2"/>
                </a:cxn>
                <a:cxn ang="10800000">
                  <a:pos x="wd2" y="hd2"/>
                </a:cxn>
                <a:cxn ang="16200000">
                  <a:pos x="wd2" y="hd2"/>
                </a:cxn>
              </a:cxnLst>
              <a:rect l="0" t="0" r="r" b="b"/>
              <a:pathLst>
                <a:path w="21600" h="21600" extrusionOk="0">
                  <a:moveTo>
                    <a:pt x="21600" y="19426"/>
                  </a:moveTo>
                  <a:cubicBezTo>
                    <a:pt x="21600" y="20627"/>
                    <a:pt x="19340" y="21600"/>
                    <a:pt x="16552" y="21600"/>
                  </a:cubicBezTo>
                  <a:lnTo>
                    <a:pt x="5048" y="21600"/>
                  </a:lnTo>
                  <a:cubicBezTo>
                    <a:pt x="2260" y="21600"/>
                    <a:pt x="0" y="20627"/>
                    <a:pt x="0" y="19426"/>
                  </a:cubicBezTo>
                  <a:lnTo>
                    <a:pt x="0" y="2174"/>
                  </a:lnTo>
                  <a:cubicBezTo>
                    <a:pt x="0" y="973"/>
                    <a:pt x="2260" y="0"/>
                    <a:pt x="5048" y="0"/>
                  </a:cubicBezTo>
                  <a:lnTo>
                    <a:pt x="16552" y="0"/>
                  </a:lnTo>
                  <a:cubicBezTo>
                    <a:pt x="19340" y="0"/>
                    <a:pt x="21600" y="973"/>
                    <a:pt x="21600" y="2174"/>
                  </a:cubicBezTo>
                  <a:lnTo>
                    <a:pt x="21600" y="19426"/>
                  </a:lnTo>
                  <a:close/>
                </a:path>
              </a:pathLst>
            </a:custGeom>
            <a:solidFill>
              <a:srgbClr val="4B4B4B"/>
            </a:solidFill>
            <a:ln w="12700">
              <a:miter lim="400000"/>
            </a:ln>
          </p:spPr>
          <p:txBody>
            <a:bodyPr lIns="28575" tIns="28575" rIns="28575" bIns="28575" anchor="ct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1pPr>
              <a:lvl2pPr marL="0" marR="0" indent="3429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2pPr>
              <a:lvl3pPr marL="0" marR="0" indent="6858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3pPr>
              <a:lvl4pPr marL="0" marR="0" indent="10287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4pPr>
              <a:lvl5pPr marL="0" marR="0" indent="13716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5pPr>
              <a:lvl6pPr marL="0" marR="0" indent="17145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6pPr>
              <a:lvl7pPr marL="0" marR="0" indent="20574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7pPr>
              <a:lvl8pPr marL="0" marR="0" indent="24003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8pPr>
              <a:lvl9pPr marL="0" marR="0" indent="27432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9pPr>
            </a:lstStyle>
            <a:p>
              <a:pPr marL="0" marR="0" lvl="0" indent="0" algn="ctr" defTabSz="457200" rtl="0" eaLnBrk="1" fontAlgn="auto" latinLnBrk="0" hangingPunct="0">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lang="en-US" sz="2250" b="0" i="0" u="none" strike="noStrike" kern="0" cap="none" spc="0" normalizeH="0" baseline="0" noProof="1">
                <a:ln>
                  <a:noFill/>
                </a:ln>
                <a:solidFill>
                  <a:srgbClr val="FFFFFF"/>
                </a:solidFill>
                <a:effectLst>
                  <a:outerShdw blurRad="38100" dist="12700" dir="5400000" rotWithShape="0">
                    <a:srgbClr val="000000">
                      <a:alpha val="50000"/>
                    </a:srgbClr>
                  </a:outerShdw>
                </a:effectLst>
                <a:uLnTx/>
                <a:uFillTx/>
                <a:latin typeface="Calibri" panose="020F0502020204030204"/>
                <a:ea typeface="+mn-ea"/>
                <a:cs typeface="+mn-cs"/>
                <a:sym typeface="Gill Sans"/>
              </a:endParaRPr>
            </a:p>
          </p:txBody>
        </p:sp>
        <p:sp>
          <p:nvSpPr>
            <p:cNvPr id="6" name="Circle">
              <a:extLst>
                <a:ext uri="{FF2B5EF4-FFF2-40B4-BE49-F238E27FC236}">
                  <a16:creationId xmlns:a16="http://schemas.microsoft.com/office/drawing/2014/main" id="{ADC5139B-584B-4855-96A9-D4F9DC3EB19A}"/>
                </a:ext>
              </a:extLst>
            </p:cNvPr>
            <p:cNvSpPr/>
            <p:nvPr/>
          </p:nvSpPr>
          <p:spPr>
            <a:xfrm>
              <a:off x="1575356" y="1944104"/>
              <a:ext cx="805870" cy="805869"/>
            </a:xfrm>
            <a:prstGeom prst="ellipse">
              <a:avLst/>
            </a:prstGeom>
            <a:solidFill>
              <a:srgbClr val="FFFFFF"/>
            </a:solidFill>
            <a:ln w="12700">
              <a:miter lim="400000"/>
            </a:ln>
          </p:spPr>
          <p:txBody>
            <a:bodyPr lIns="28575" tIns="28575" rIns="28575" bIns="28575" anchor="ct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1pPr>
              <a:lvl2pPr marL="0" marR="0" indent="3429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2pPr>
              <a:lvl3pPr marL="0" marR="0" indent="6858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3pPr>
              <a:lvl4pPr marL="0" marR="0" indent="10287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4pPr>
              <a:lvl5pPr marL="0" marR="0" indent="13716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5pPr>
              <a:lvl6pPr marL="0" marR="0" indent="17145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6pPr>
              <a:lvl7pPr marL="0" marR="0" indent="20574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7pPr>
              <a:lvl8pPr marL="0" marR="0" indent="24003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8pPr>
              <a:lvl9pPr marL="0" marR="0" indent="27432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9pPr>
            </a:lstStyle>
            <a:p>
              <a:pPr marL="0" marR="0" lvl="0" indent="0" algn="ctr" defTabSz="457200" rtl="0" eaLnBrk="1" fontAlgn="auto" latinLnBrk="0" hangingPunct="0">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lang="en-US" sz="2250" b="0" i="0" u="none" strike="noStrike" kern="0" cap="none" spc="0" normalizeH="0" baseline="0" noProof="1">
                <a:ln>
                  <a:noFill/>
                </a:ln>
                <a:solidFill>
                  <a:srgbClr val="FFFFFF"/>
                </a:solidFill>
                <a:effectLst>
                  <a:outerShdw blurRad="38100" dist="12700" dir="5400000" rotWithShape="0">
                    <a:srgbClr val="000000">
                      <a:alpha val="50000"/>
                    </a:srgbClr>
                  </a:outerShdw>
                </a:effectLst>
                <a:uLnTx/>
                <a:uFillTx/>
                <a:latin typeface="Calibri" panose="020F0502020204030204"/>
                <a:ea typeface="+mn-ea"/>
                <a:cs typeface="+mn-cs"/>
                <a:sym typeface="Gill Sans"/>
              </a:endParaRPr>
            </a:p>
          </p:txBody>
        </p:sp>
        <p:sp>
          <p:nvSpPr>
            <p:cNvPr id="7" name="Circle">
              <a:extLst>
                <a:ext uri="{FF2B5EF4-FFF2-40B4-BE49-F238E27FC236}">
                  <a16:creationId xmlns:a16="http://schemas.microsoft.com/office/drawing/2014/main" id="{C94F01EE-42AA-4C07-AE6A-7BE809C792C2}"/>
                </a:ext>
              </a:extLst>
            </p:cNvPr>
            <p:cNvSpPr/>
            <p:nvPr/>
          </p:nvSpPr>
          <p:spPr>
            <a:xfrm>
              <a:off x="1575357" y="2914374"/>
              <a:ext cx="805870" cy="805870"/>
            </a:xfrm>
            <a:prstGeom prst="ellipse">
              <a:avLst/>
            </a:prstGeom>
            <a:solidFill>
              <a:srgbClr val="FFFFFF"/>
            </a:solidFill>
            <a:ln w="12700">
              <a:miter lim="400000"/>
            </a:ln>
          </p:spPr>
          <p:txBody>
            <a:bodyPr lIns="28575" tIns="28575" rIns="28575" bIns="28575" anchor="ct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1pPr>
              <a:lvl2pPr marL="0" marR="0" indent="3429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2pPr>
              <a:lvl3pPr marL="0" marR="0" indent="6858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3pPr>
              <a:lvl4pPr marL="0" marR="0" indent="10287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4pPr>
              <a:lvl5pPr marL="0" marR="0" indent="13716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5pPr>
              <a:lvl6pPr marL="0" marR="0" indent="17145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6pPr>
              <a:lvl7pPr marL="0" marR="0" indent="20574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7pPr>
              <a:lvl8pPr marL="0" marR="0" indent="24003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8pPr>
              <a:lvl9pPr marL="0" marR="0" indent="27432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9pPr>
            </a:lstStyle>
            <a:p>
              <a:pPr marL="0" marR="0" lvl="0" indent="0" algn="ctr" defTabSz="457200" rtl="0" eaLnBrk="1" fontAlgn="auto" latinLnBrk="0" hangingPunct="0">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lang="en-US" sz="2250" b="0" i="0" u="none" strike="noStrike" kern="0" cap="none" spc="0" normalizeH="0" baseline="0" noProof="1">
                <a:ln>
                  <a:noFill/>
                </a:ln>
                <a:solidFill>
                  <a:srgbClr val="FFFFFF"/>
                </a:solidFill>
                <a:effectLst>
                  <a:outerShdw blurRad="38100" dist="12700" dir="5400000" rotWithShape="0">
                    <a:srgbClr val="000000">
                      <a:alpha val="50000"/>
                    </a:srgbClr>
                  </a:outerShdw>
                </a:effectLst>
                <a:uLnTx/>
                <a:uFillTx/>
                <a:latin typeface="Calibri" panose="020F0502020204030204"/>
                <a:ea typeface="+mn-ea"/>
                <a:cs typeface="+mn-cs"/>
                <a:sym typeface="Gill Sans"/>
              </a:endParaRPr>
            </a:p>
          </p:txBody>
        </p:sp>
        <p:sp>
          <p:nvSpPr>
            <p:cNvPr id="8" name="Circle">
              <a:extLst>
                <a:ext uri="{FF2B5EF4-FFF2-40B4-BE49-F238E27FC236}">
                  <a16:creationId xmlns:a16="http://schemas.microsoft.com/office/drawing/2014/main" id="{2E476A9A-F4E5-4811-A44B-C174502EB47B}"/>
                </a:ext>
              </a:extLst>
            </p:cNvPr>
            <p:cNvSpPr/>
            <p:nvPr/>
          </p:nvSpPr>
          <p:spPr>
            <a:xfrm>
              <a:off x="1575357" y="3889671"/>
              <a:ext cx="805870" cy="805870"/>
            </a:xfrm>
            <a:prstGeom prst="ellipse">
              <a:avLst/>
            </a:prstGeom>
            <a:solidFill>
              <a:srgbClr val="FFFFFF"/>
            </a:solidFill>
            <a:ln w="12700">
              <a:miter lim="400000"/>
            </a:ln>
          </p:spPr>
          <p:txBody>
            <a:bodyPr lIns="28575" tIns="28575" rIns="28575" bIns="28575" anchor="ct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1pPr>
              <a:lvl2pPr marL="0" marR="0" indent="3429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2pPr>
              <a:lvl3pPr marL="0" marR="0" indent="6858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3pPr>
              <a:lvl4pPr marL="0" marR="0" indent="10287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4pPr>
              <a:lvl5pPr marL="0" marR="0" indent="13716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5pPr>
              <a:lvl6pPr marL="0" marR="0" indent="17145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6pPr>
              <a:lvl7pPr marL="0" marR="0" indent="20574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7pPr>
              <a:lvl8pPr marL="0" marR="0" indent="24003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8pPr>
              <a:lvl9pPr marL="0" marR="0" indent="27432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9pPr>
            </a:lstStyle>
            <a:p>
              <a:pPr marL="0" marR="0" lvl="0" indent="0" algn="ctr" defTabSz="457200" rtl="0" eaLnBrk="1" fontAlgn="auto" latinLnBrk="0" hangingPunct="0">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lang="en-US" sz="2250" b="0" i="0" u="none" strike="noStrike" kern="0" cap="none" spc="0" normalizeH="0" baseline="0" noProof="1">
                <a:ln>
                  <a:noFill/>
                </a:ln>
                <a:solidFill>
                  <a:srgbClr val="FFFFFF"/>
                </a:solidFill>
                <a:effectLst>
                  <a:outerShdw blurRad="38100" dist="12700" dir="5400000" rotWithShape="0">
                    <a:srgbClr val="000000">
                      <a:alpha val="50000"/>
                    </a:srgbClr>
                  </a:outerShdw>
                </a:effectLst>
                <a:uLnTx/>
                <a:uFillTx/>
                <a:latin typeface="Calibri" panose="020F0502020204030204"/>
                <a:ea typeface="+mn-ea"/>
                <a:cs typeface="+mn-cs"/>
                <a:sym typeface="Gill Sans"/>
              </a:endParaRPr>
            </a:p>
          </p:txBody>
        </p:sp>
        <p:sp>
          <p:nvSpPr>
            <p:cNvPr id="9" name="Shape">
              <a:extLst>
                <a:ext uri="{FF2B5EF4-FFF2-40B4-BE49-F238E27FC236}">
                  <a16:creationId xmlns:a16="http://schemas.microsoft.com/office/drawing/2014/main" id="{950EF525-50A1-45FD-BF05-76A0D1B5C051}"/>
                </a:ext>
              </a:extLst>
            </p:cNvPr>
            <p:cNvSpPr/>
            <p:nvPr/>
          </p:nvSpPr>
          <p:spPr>
            <a:xfrm>
              <a:off x="1620603" y="1989350"/>
              <a:ext cx="713925" cy="713940"/>
            </a:xfrm>
            <a:custGeom>
              <a:avLst/>
              <a:gdLst/>
              <a:ahLst/>
              <a:cxnLst>
                <a:cxn ang="0">
                  <a:pos x="wd2" y="hd2"/>
                </a:cxn>
                <a:cxn ang="5400000">
                  <a:pos x="wd2" y="hd2"/>
                </a:cxn>
                <a:cxn ang="10800000">
                  <a:pos x="wd2" y="hd2"/>
                </a:cxn>
                <a:cxn ang="16200000">
                  <a:pos x="wd2" y="hd2"/>
                </a:cxn>
              </a:cxnLst>
              <a:rect l="0" t="0" r="r" b="b"/>
              <a:pathLst>
                <a:path w="20390" h="19875" extrusionOk="0">
                  <a:moveTo>
                    <a:pt x="19847" y="13222"/>
                  </a:moveTo>
                  <a:cubicBezTo>
                    <a:pt x="18871" y="16173"/>
                    <a:pt x="16446" y="18486"/>
                    <a:pt x="13405" y="19396"/>
                  </a:cubicBezTo>
                  <a:cubicBezTo>
                    <a:pt x="9678" y="20511"/>
                    <a:pt x="6114" y="19596"/>
                    <a:pt x="3601" y="17517"/>
                  </a:cubicBezTo>
                  <a:cubicBezTo>
                    <a:pt x="3461" y="17401"/>
                    <a:pt x="3326" y="17282"/>
                    <a:pt x="3192" y="17159"/>
                  </a:cubicBezTo>
                  <a:cubicBezTo>
                    <a:pt x="499" y="14681"/>
                    <a:pt x="-805" y="10784"/>
                    <a:pt x="526" y="6696"/>
                  </a:cubicBezTo>
                  <a:cubicBezTo>
                    <a:pt x="1469" y="3797"/>
                    <a:pt x="3807" y="1487"/>
                    <a:pt x="6773" y="543"/>
                  </a:cubicBezTo>
                  <a:cubicBezTo>
                    <a:pt x="11900" y="-1089"/>
                    <a:pt x="16743" y="1125"/>
                    <a:pt x="19022" y="4967"/>
                  </a:cubicBezTo>
                  <a:cubicBezTo>
                    <a:pt x="19091" y="5084"/>
                    <a:pt x="19160" y="5203"/>
                    <a:pt x="19223" y="5324"/>
                  </a:cubicBezTo>
                  <a:cubicBezTo>
                    <a:pt x="20445" y="7581"/>
                    <a:pt x="20795" y="10360"/>
                    <a:pt x="19847" y="13222"/>
                  </a:cubicBezTo>
                  <a:close/>
                </a:path>
              </a:pathLst>
            </a:custGeom>
            <a:solidFill>
              <a:srgbClr val="353535"/>
            </a:solidFill>
            <a:ln w="12700">
              <a:miter lim="400000"/>
            </a:ln>
          </p:spPr>
          <p:txBody>
            <a:bodyPr lIns="28575" tIns="28575" rIns="28575" bIns="28575" anchor="ct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1pPr>
              <a:lvl2pPr marL="0" marR="0" indent="3429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2pPr>
              <a:lvl3pPr marL="0" marR="0" indent="6858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3pPr>
              <a:lvl4pPr marL="0" marR="0" indent="10287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4pPr>
              <a:lvl5pPr marL="0" marR="0" indent="13716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5pPr>
              <a:lvl6pPr marL="0" marR="0" indent="17145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6pPr>
              <a:lvl7pPr marL="0" marR="0" indent="20574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7pPr>
              <a:lvl8pPr marL="0" marR="0" indent="24003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8pPr>
              <a:lvl9pPr marL="0" marR="0" indent="27432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9pPr>
            </a:lstStyle>
            <a:p>
              <a:pPr marL="0" marR="0" lvl="0" indent="0" algn="ctr" defTabSz="457200" rtl="0" eaLnBrk="1" fontAlgn="auto" latinLnBrk="0" hangingPunct="0">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lang="en-US" sz="2250" b="0" i="0" u="none" strike="noStrike" kern="0" cap="none" spc="0" normalizeH="0" baseline="0" noProof="1">
                <a:ln>
                  <a:noFill/>
                </a:ln>
                <a:solidFill>
                  <a:srgbClr val="FFFFFF"/>
                </a:solidFill>
                <a:effectLst>
                  <a:outerShdw blurRad="38100" dist="12700" dir="5400000" rotWithShape="0">
                    <a:srgbClr val="000000">
                      <a:alpha val="50000"/>
                    </a:srgbClr>
                  </a:outerShdw>
                </a:effectLst>
                <a:uLnTx/>
                <a:uFillTx/>
                <a:latin typeface="Calibri" panose="020F0502020204030204"/>
                <a:ea typeface="+mn-ea"/>
                <a:cs typeface="+mn-cs"/>
                <a:sym typeface="Gill Sans"/>
              </a:endParaRPr>
            </a:p>
          </p:txBody>
        </p:sp>
        <p:sp>
          <p:nvSpPr>
            <p:cNvPr id="10" name="Shape">
              <a:extLst>
                <a:ext uri="{FF2B5EF4-FFF2-40B4-BE49-F238E27FC236}">
                  <a16:creationId xmlns:a16="http://schemas.microsoft.com/office/drawing/2014/main" id="{D6461DB0-AAD5-4ACF-8CD2-CADFA7CBD015}"/>
                </a:ext>
              </a:extLst>
            </p:cNvPr>
            <p:cNvSpPr/>
            <p:nvPr/>
          </p:nvSpPr>
          <p:spPr>
            <a:xfrm>
              <a:off x="1706067" y="2094923"/>
              <a:ext cx="628464" cy="607399"/>
            </a:xfrm>
            <a:custGeom>
              <a:avLst/>
              <a:gdLst/>
              <a:ahLst/>
              <a:cxnLst>
                <a:cxn ang="0">
                  <a:pos x="wd2" y="hd2"/>
                </a:cxn>
                <a:cxn ang="5400000">
                  <a:pos x="wd2" y="hd2"/>
                </a:cxn>
                <a:cxn ang="10800000">
                  <a:pos x="wd2" y="hd2"/>
                </a:cxn>
                <a:cxn ang="16200000">
                  <a:pos x="wd2" y="hd2"/>
                </a:cxn>
              </a:cxnLst>
              <a:rect l="0" t="0" r="r" b="b"/>
              <a:pathLst>
                <a:path w="21600" h="21600" extrusionOk="0">
                  <a:moveTo>
                    <a:pt x="21600" y="8907"/>
                  </a:moveTo>
                  <a:cubicBezTo>
                    <a:pt x="21600" y="15917"/>
                    <a:pt x="16107" y="21600"/>
                    <a:pt x="9332" y="21600"/>
                  </a:cubicBezTo>
                  <a:cubicBezTo>
                    <a:pt x="6307" y="21600"/>
                    <a:pt x="3537" y="20465"/>
                    <a:pt x="1400" y="18588"/>
                  </a:cubicBezTo>
                  <a:cubicBezTo>
                    <a:pt x="503" y="16827"/>
                    <a:pt x="0" y="14823"/>
                    <a:pt x="0" y="12693"/>
                  </a:cubicBezTo>
                  <a:cubicBezTo>
                    <a:pt x="0" y="5683"/>
                    <a:pt x="5493" y="0"/>
                    <a:pt x="12268" y="0"/>
                  </a:cubicBezTo>
                  <a:cubicBezTo>
                    <a:pt x="15292" y="0"/>
                    <a:pt x="18061" y="1132"/>
                    <a:pt x="20199" y="3012"/>
                  </a:cubicBezTo>
                  <a:cubicBezTo>
                    <a:pt x="21094" y="4772"/>
                    <a:pt x="21600" y="6779"/>
                    <a:pt x="21600" y="8907"/>
                  </a:cubicBezTo>
                  <a:close/>
                </a:path>
              </a:pathLst>
            </a:custGeom>
            <a:solidFill>
              <a:srgbClr val="4B4B4B"/>
            </a:solidFill>
            <a:ln w="12700">
              <a:miter lim="400000"/>
            </a:ln>
          </p:spPr>
          <p:txBody>
            <a:bodyPr lIns="28575" tIns="28575" rIns="28575" bIns="28575" anchor="ct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1pPr>
              <a:lvl2pPr marL="0" marR="0" indent="3429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2pPr>
              <a:lvl3pPr marL="0" marR="0" indent="6858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3pPr>
              <a:lvl4pPr marL="0" marR="0" indent="10287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4pPr>
              <a:lvl5pPr marL="0" marR="0" indent="13716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5pPr>
              <a:lvl6pPr marL="0" marR="0" indent="17145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6pPr>
              <a:lvl7pPr marL="0" marR="0" indent="20574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7pPr>
              <a:lvl8pPr marL="0" marR="0" indent="24003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8pPr>
              <a:lvl9pPr marL="0" marR="0" indent="27432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9pPr>
            </a:lstStyle>
            <a:p>
              <a:pPr marL="0" marR="0" lvl="0" indent="0" algn="ctr" defTabSz="457200" rtl="0" eaLnBrk="1" fontAlgn="auto" latinLnBrk="0" hangingPunct="0">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lang="en-US" sz="2250" b="0" i="0" u="none" strike="noStrike" kern="0" cap="none" spc="0" normalizeH="0" baseline="0" noProof="1">
                <a:ln>
                  <a:noFill/>
                </a:ln>
                <a:solidFill>
                  <a:srgbClr val="FFFFFF"/>
                </a:solidFill>
                <a:effectLst>
                  <a:outerShdw blurRad="38100" dist="12700" dir="5400000" rotWithShape="0">
                    <a:srgbClr val="000000">
                      <a:alpha val="50000"/>
                    </a:srgbClr>
                  </a:outerShdw>
                </a:effectLst>
                <a:uLnTx/>
                <a:uFillTx/>
                <a:latin typeface="Calibri" panose="020F0502020204030204"/>
                <a:ea typeface="+mn-ea"/>
                <a:cs typeface="+mn-cs"/>
                <a:sym typeface="Gill Sans"/>
              </a:endParaRPr>
            </a:p>
          </p:txBody>
        </p:sp>
        <p:sp>
          <p:nvSpPr>
            <p:cNvPr id="11" name="Shape">
              <a:extLst>
                <a:ext uri="{FF2B5EF4-FFF2-40B4-BE49-F238E27FC236}">
                  <a16:creationId xmlns:a16="http://schemas.microsoft.com/office/drawing/2014/main" id="{51BC631B-C44D-44E2-A748-CB6CD5EFA07B}"/>
                </a:ext>
              </a:extLst>
            </p:cNvPr>
            <p:cNvSpPr/>
            <p:nvPr/>
          </p:nvSpPr>
          <p:spPr>
            <a:xfrm>
              <a:off x="1620603" y="2964647"/>
              <a:ext cx="713877" cy="713928"/>
            </a:xfrm>
            <a:custGeom>
              <a:avLst/>
              <a:gdLst/>
              <a:ahLst/>
              <a:cxnLst>
                <a:cxn ang="0">
                  <a:pos x="wd2" y="hd2"/>
                </a:cxn>
                <a:cxn ang="5400000">
                  <a:pos x="wd2" y="hd2"/>
                </a:cxn>
                <a:cxn ang="10800000">
                  <a:pos x="wd2" y="hd2"/>
                </a:cxn>
                <a:cxn ang="16200000">
                  <a:pos x="wd2" y="hd2"/>
                </a:cxn>
              </a:cxnLst>
              <a:rect l="0" t="0" r="r" b="b"/>
              <a:pathLst>
                <a:path w="21600" h="21600" extrusionOk="0">
                  <a:moveTo>
                    <a:pt x="21600" y="10801"/>
                  </a:moveTo>
                  <a:cubicBezTo>
                    <a:pt x="21600" y="16765"/>
                    <a:pt x="16764" y="21600"/>
                    <a:pt x="10800" y="21600"/>
                  </a:cubicBezTo>
                  <a:cubicBezTo>
                    <a:pt x="8137" y="21600"/>
                    <a:pt x="5698" y="20634"/>
                    <a:pt x="3817" y="19037"/>
                  </a:cubicBezTo>
                  <a:cubicBezTo>
                    <a:pt x="3667" y="18911"/>
                    <a:pt x="3524" y="18782"/>
                    <a:pt x="3383" y="18648"/>
                  </a:cubicBezTo>
                  <a:cubicBezTo>
                    <a:pt x="1299" y="16681"/>
                    <a:pt x="0" y="13891"/>
                    <a:pt x="0" y="10799"/>
                  </a:cubicBezTo>
                  <a:cubicBezTo>
                    <a:pt x="0" y="4835"/>
                    <a:pt x="4836" y="0"/>
                    <a:pt x="10800" y="0"/>
                  </a:cubicBezTo>
                  <a:cubicBezTo>
                    <a:pt x="14798" y="0"/>
                    <a:pt x="18285" y="2170"/>
                    <a:pt x="20153" y="5398"/>
                  </a:cubicBezTo>
                  <a:cubicBezTo>
                    <a:pt x="20226" y="5526"/>
                    <a:pt x="20299" y="5655"/>
                    <a:pt x="20366" y="5786"/>
                  </a:cubicBezTo>
                  <a:cubicBezTo>
                    <a:pt x="21154" y="7283"/>
                    <a:pt x="21600" y="8991"/>
                    <a:pt x="21600" y="10801"/>
                  </a:cubicBezTo>
                  <a:close/>
                </a:path>
              </a:pathLst>
            </a:custGeom>
            <a:solidFill>
              <a:srgbClr val="353535"/>
            </a:solidFill>
            <a:ln w="12700">
              <a:miter lim="400000"/>
            </a:ln>
          </p:spPr>
          <p:txBody>
            <a:bodyPr lIns="28575" tIns="28575" rIns="28575" bIns="28575" anchor="ct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1pPr>
              <a:lvl2pPr marL="0" marR="0" indent="3429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2pPr>
              <a:lvl3pPr marL="0" marR="0" indent="6858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3pPr>
              <a:lvl4pPr marL="0" marR="0" indent="10287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4pPr>
              <a:lvl5pPr marL="0" marR="0" indent="13716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5pPr>
              <a:lvl6pPr marL="0" marR="0" indent="17145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6pPr>
              <a:lvl7pPr marL="0" marR="0" indent="20574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7pPr>
              <a:lvl8pPr marL="0" marR="0" indent="24003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8pPr>
              <a:lvl9pPr marL="0" marR="0" indent="27432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9pPr>
            </a:lstStyle>
            <a:p>
              <a:pPr marL="0" marR="0" lvl="0" indent="0" algn="ctr" defTabSz="457200" rtl="0" eaLnBrk="1" fontAlgn="auto" latinLnBrk="0" hangingPunct="0">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lang="en-US" sz="2250" b="0" i="0" u="none" strike="noStrike" kern="0" cap="none" spc="0" normalizeH="0" baseline="0" noProof="1">
                <a:ln>
                  <a:noFill/>
                </a:ln>
                <a:solidFill>
                  <a:srgbClr val="FFFFFF"/>
                </a:solidFill>
                <a:effectLst>
                  <a:outerShdw blurRad="38100" dist="12700" dir="5400000" rotWithShape="0">
                    <a:srgbClr val="000000">
                      <a:alpha val="50000"/>
                    </a:srgbClr>
                  </a:outerShdw>
                </a:effectLst>
                <a:uLnTx/>
                <a:uFillTx/>
                <a:latin typeface="Calibri" panose="020F0502020204030204"/>
                <a:ea typeface="+mn-ea"/>
                <a:cs typeface="+mn-cs"/>
                <a:sym typeface="Gill Sans"/>
              </a:endParaRPr>
            </a:p>
          </p:txBody>
        </p:sp>
        <p:sp>
          <p:nvSpPr>
            <p:cNvPr id="12" name="Shape">
              <a:extLst>
                <a:ext uri="{FF2B5EF4-FFF2-40B4-BE49-F238E27FC236}">
                  <a16:creationId xmlns:a16="http://schemas.microsoft.com/office/drawing/2014/main" id="{B808AE1E-FA8A-4BC8-B4D1-D8AC8F90BDD2}"/>
                </a:ext>
              </a:extLst>
            </p:cNvPr>
            <p:cNvSpPr/>
            <p:nvPr/>
          </p:nvSpPr>
          <p:spPr>
            <a:xfrm>
              <a:off x="1706067" y="3070220"/>
              <a:ext cx="628464" cy="607399"/>
            </a:xfrm>
            <a:custGeom>
              <a:avLst/>
              <a:gdLst/>
              <a:ahLst/>
              <a:cxnLst>
                <a:cxn ang="0">
                  <a:pos x="wd2" y="hd2"/>
                </a:cxn>
                <a:cxn ang="5400000">
                  <a:pos x="wd2" y="hd2"/>
                </a:cxn>
                <a:cxn ang="10800000">
                  <a:pos x="wd2" y="hd2"/>
                </a:cxn>
                <a:cxn ang="16200000">
                  <a:pos x="wd2" y="hd2"/>
                </a:cxn>
              </a:cxnLst>
              <a:rect l="0" t="0" r="r" b="b"/>
              <a:pathLst>
                <a:path w="21600" h="21600" extrusionOk="0">
                  <a:moveTo>
                    <a:pt x="21600" y="8907"/>
                  </a:moveTo>
                  <a:cubicBezTo>
                    <a:pt x="21600" y="15917"/>
                    <a:pt x="16107" y="21600"/>
                    <a:pt x="9332" y="21600"/>
                  </a:cubicBezTo>
                  <a:cubicBezTo>
                    <a:pt x="6307" y="21600"/>
                    <a:pt x="3537" y="20465"/>
                    <a:pt x="1400" y="18588"/>
                  </a:cubicBezTo>
                  <a:cubicBezTo>
                    <a:pt x="503" y="16827"/>
                    <a:pt x="0" y="14823"/>
                    <a:pt x="0" y="12693"/>
                  </a:cubicBezTo>
                  <a:cubicBezTo>
                    <a:pt x="0" y="5683"/>
                    <a:pt x="5493" y="0"/>
                    <a:pt x="12268" y="0"/>
                  </a:cubicBezTo>
                  <a:cubicBezTo>
                    <a:pt x="15292" y="0"/>
                    <a:pt x="18061" y="1132"/>
                    <a:pt x="20199" y="3012"/>
                  </a:cubicBezTo>
                  <a:cubicBezTo>
                    <a:pt x="21094" y="4772"/>
                    <a:pt x="21600" y="6779"/>
                    <a:pt x="21600" y="8907"/>
                  </a:cubicBezTo>
                  <a:close/>
                </a:path>
              </a:pathLst>
            </a:custGeom>
            <a:solidFill>
              <a:srgbClr val="4B4B4B"/>
            </a:solidFill>
            <a:ln w="12700">
              <a:miter lim="400000"/>
            </a:ln>
          </p:spPr>
          <p:txBody>
            <a:bodyPr lIns="28575" tIns="28575" rIns="28575" bIns="28575" anchor="ct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1pPr>
              <a:lvl2pPr marL="0" marR="0" indent="3429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2pPr>
              <a:lvl3pPr marL="0" marR="0" indent="6858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3pPr>
              <a:lvl4pPr marL="0" marR="0" indent="10287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4pPr>
              <a:lvl5pPr marL="0" marR="0" indent="13716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5pPr>
              <a:lvl6pPr marL="0" marR="0" indent="17145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6pPr>
              <a:lvl7pPr marL="0" marR="0" indent="20574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7pPr>
              <a:lvl8pPr marL="0" marR="0" indent="24003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8pPr>
              <a:lvl9pPr marL="0" marR="0" indent="27432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9pPr>
            </a:lstStyle>
            <a:p>
              <a:pPr marL="0" marR="0" lvl="0" indent="0" algn="ctr" defTabSz="457200" rtl="0" eaLnBrk="1" fontAlgn="auto" latinLnBrk="0" hangingPunct="0">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lang="en-US" sz="2250" b="0" i="0" u="none" strike="noStrike" kern="0" cap="none" spc="0" normalizeH="0" baseline="0" noProof="1">
                <a:ln>
                  <a:noFill/>
                </a:ln>
                <a:solidFill>
                  <a:srgbClr val="FFFFFF"/>
                </a:solidFill>
                <a:effectLst>
                  <a:outerShdw blurRad="38100" dist="12700" dir="5400000" rotWithShape="0">
                    <a:srgbClr val="000000">
                      <a:alpha val="50000"/>
                    </a:srgbClr>
                  </a:outerShdw>
                </a:effectLst>
                <a:uLnTx/>
                <a:uFillTx/>
                <a:latin typeface="Calibri" panose="020F0502020204030204"/>
                <a:ea typeface="+mn-ea"/>
                <a:cs typeface="+mn-cs"/>
                <a:sym typeface="Gill Sans"/>
              </a:endParaRPr>
            </a:p>
          </p:txBody>
        </p:sp>
        <p:sp>
          <p:nvSpPr>
            <p:cNvPr id="13" name="Shape">
              <a:extLst>
                <a:ext uri="{FF2B5EF4-FFF2-40B4-BE49-F238E27FC236}">
                  <a16:creationId xmlns:a16="http://schemas.microsoft.com/office/drawing/2014/main" id="{BA639528-D222-4487-8AC6-AFAA61EBB5DA}"/>
                </a:ext>
              </a:extLst>
            </p:cNvPr>
            <p:cNvSpPr/>
            <p:nvPr/>
          </p:nvSpPr>
          <p:spPr>
            <a:xfrm>
              <a:off x="1620603" y="3934916"/>
              <a:ext cx="713877" cy="713928"/>
            </a:xfrm>
            <a:custGeom>
              <a:avLst/>
              <a:gdLst/>
              <a:ahLst/>
              <a:cxnLst>
                <a:cxn ang="0">
                  <a:pos x="wd2" y="hd2"/>
                </a:cxn>
                <a:cxn ang="5400000">
                  <a:pos x="wd2" y="hd2"/>
                </a:cxn>
                <a:cxn ang="10800000">
                  <a:pos x="wd2" y="hd2"/>
                </a:cxn>
                <a:cxn ang="16200000">
                  <a:pos x="wd2" y="hd2"/>
                </a:cxn>
              </a:cxnLst>
              <a:rect l="0" t="0" r="r" b="b"/>
              <a:pathLst>
                <a:path w="21600" h="21600" extrusionOk="0">
                  <a:moveTo>
                    <a:pt x="21600" y="10801"/>
                  </a:moveTo>
                  <a:cubicBezTo>
                    <a:pt x="21600" y="16765"/>
                    <a:pt x="16764" y="21600"/>
                    <a:pt x="10800" y="21600"/>
                  </a:cubicBezTo>
                  <a:cubicBezTo>
                    <a:pt x="8137" y="21600"/>
                    <a:pt x="5698" y="20634"/>
                    <a:pt x="3817" y="19037"/>
                  </a:cubicBezTo>
                  <a:cubicBezTo>
                    <a:pt x="3667" y="18911"/>
                    <a:pt x="3524" y="18782"/>
                    <a:pt x="3383" y="18648"/>
                  </a:cubicBezTo>
                  <a:cubicBezTo>
                    <a:pt x="1299" y="16681"/>
                    <a:pt x="0" y="13891"/>
                    <a:pt x="0" y="10799"/>
                  </a:cubicBezTo>
                  <a:cubicBezTo>
                    <a:pt x="0" y="4835"/>
                    <a:pt x="4836" y="0"/>
                    <a:pt x="10800" y="0"/>
                  </a:cubicBezTo>
                  <a:cubicBezTo>
                    <a:pt x="14798" y="0"/>
                    <a:pt x="18285" y="2170"/>
                    <a:pt x="20153" y="5398"/>
                  </a:cubicBezTo>
                  <a:cubicBezTo>
                    <a:pt x="20226" y="5526"/>
                    <a:pt x="20299" y="5655"/>
                    <a:pt x="20366" y="5786"/>
                  </a:cubicBezTo>
                  <a:cubicBezTo>
                    <a:pt x="21154" y="7283"/>
                    <a:pt x="21600" y="8991"/>
                    <a:pt x="21600" y="10801"/>
                  </a:cubicBezTo>
                  <a:close/>
                </a:path>
              </a:pathLst>
            </a:custGeom>
            <a:solidFill>
              <a:srgbClr val="A2B969">
                <a:lumMod val="50000"/>
              </a:srgbClr>
            </a:solidFill>
            <a:ln w="12700">
              <a:miter lim="400000"/>
            </a:ln>
          </p:spPr>
          <p:txBody>
            <a:bodyPr lIns="28575" tIns="28575" rIns="28575" bIns="28575" anchor="ct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1pPr>
              <a:lvl2pPr marL="0" marR="0" indent="3429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2pPr>
              <a:lvl3pPr marL="0" marR="0" indent="6858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3pPr>
              <a:lvl4pPr marL="0" marR="0" indent="10287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4pPr>
              <a:lvl5pPr marL="0" marR="0" indent="13716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5pPr>
              <a:lvl6pPr marL="0" marR="0" indent="17145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6pPr>
              <a:lvl7pPr marL="0" marR="0" indent="20574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7pPr>
              <a:lvl8pPr marL="0" marR="0" indent="24003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8pPr>
              <a:lvl9pPr marL="0" marR="0" indent="27432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9pPr>
            </a:lstStyle>
            <a:p>
              <a:pPr marL="0" marR="0" lvl="0" indent="0" algn="ctr" defTabSz="457200" rtl="0" eaLnBrk="1" fontAlgn="auto" latinLnBrk="0" hangingPunct="0">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lang="en-US" sz="2250" b="0" i="0" u="none" strike="noStrike" kern="0" cap="none" spc="0" normalizeH="0" baseline="0" noProof="1">
                <a:ln>
                  <a:noFill/>
                </a:ln>
                <a:solidFill>
                  <a:srgbClr val="FFFFFF"/>
                </a:solidFill>
                <a:effectLst>
                  <a:outerShdw blurRad="38100" dist="12700" dir="5400000" rotWithShape="0">
                    <a:srgbClr val="000000">
                      <a:alpha val="50000"/>
                    </a:srgbClr>
                  </a:outerShdw>
                </a:effectLst>
                <a:uLnTx/>
                <a:uFillTx/>
                <a:latin typeface="Calibri" panose="020F0502020204030204"/>
                <a:ea typeface="+mn-ea"/>
                <a:cs typeface="+mn-cs"/>
                <a:sym typeface="Gill Sans"/>
              </a:endParaRPr>
            </a:p>
          </p:txBody>
        </p:sp>
        <p:sp>
          <p:nvSpPr>
            <p:cNvPr id="14" name="Shape">
              <a:extLst>
                <a:ext uri="{FF2B5EF4-FFF2-40B4-BE49-F238E27FC236}">
                  <a16:creationId xmlns:a16="http://schemas.microsoft.com/office/drawing/2014/main" id="{65ECC40A-A702-4BC0-80F6-F0961E7DEA85}"/>
                </a:ext>
              </a:extLst>
            </p:cNvPr>
            <p:cNvSpPr/>
            <p:nvPr/>
          </p:nvSpPr>
          <p:spPr>
            <a:xfrm>
              <a:off x="1706067" y="4040490"/>
              <a:ext cx="628464" cy="607399"/>
            </a:xfrm>
            <a:custGeom>
              <a:avLst/>
              <a:gdLst/>
              <a:ahLst/>
              <a:cxnLst>
                <a:cxn ang="0">
                  <a:pos x="wd2" y="hd2"/>
                </a:cxn>
                <a:cxn ang="5400000">
                  <a:pos x="wd2" y="hd2"/>
                </a:cxn>
                <a:cxn ang="10800000">
                  <a:pos x="wd2" y="hd2"/>
                </a:cxn>
                <a:cxn ang="16200000">
                  <a:pos x="wd2" y="hd2"/>
                </a:cxn>
              </a:cxnLst>
              <a:rect l="0" t="0" r="r" b="b"/>
              <a:pathLst>
                <a:path w="21600" h="21600" extrusionOk="0">
                  <a:moveTo>
                    <a:pt x="21600" y="8907"/>
                  </a:moveTo>
                  <a:cubicBezTo>
                    <a:pt x="21600" y="15917"/>
                    <a:pt x="16107" y="21600"/>
                    <a:pt x="9332" y="21600"/>
                  </a:cubicBezTo>
                  <a:cubicBezTo>
                    <a:pt x="6307" y="21600"/>
                    <a:pt x="3537" y="20465"/>
                    <a:pt x="1400" y="18588"/>
                  </a:cubicBezTo>
                  <a:cubicBezTo>
                    <a:pt x="503" y="16827"/>
                    <a:pt x="0" y="14823"/>
                    <a:pt x="0" y="12693"/>
                  </a:cubicBezTo>
                  <a:cubicBezTo>
                    <a:pt x="0" y="5683"/>
                    <a:pt x="5493" y="0"/>
                    <a:pt x="12268" y="0"/>
                  </a:cubicBezTo>
                  <a:cubicBezTo>
                    <a:pt x="15292" y="0"/>
                    <a:pt x="18061" y="1132"/>
                    <a:pt x="20199" y="3012"/>
                  </a:cubicBezTo>
                  <a:cubicBezTo>
                    <a:pt x="21094" y="4772"/>
                    <a:pt x="21600" y="6779"/>
                    <a:pt x="21600" y="8907"/>
                  </a:cubicBezTo>
                  <a:close/>
                </a:path>
              </a:pathLst>
            </a:custGeom>
            <a:solidFill>
              <a:srgbClr val="A2B969"/>
            </a:solidFill>
            <a:ln w="12700">
              <a:miter lim="400000"/>
            </a:ln>
          </p:spPr>
          <p:txBody>
            <a:bodyPr lIns="28575" tIns="28575" rIns="28575" bIns="28575" anchor="ct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1pPr>
              <a:lvl2pPr marL="0" marR="0" indent="3429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2pPr>
              <a:lvl3pPr marL="0" marR="0" indent="6858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3pPr>
              <a:lvl4pPr marL="0" marR="0" indent="10287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4pPr>
              <a:lvl5pPr marL="0" marR="0" indent="13716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5pPr>
              <a:lvl6pPr marL="0" marR="0" indent="17145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6pPr>
              <a:lvl7pPr marL="0" marR="0" indent="20574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7pPr>
              <a:lvl8pPr marL="0" marR="0" indent="24003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8pPr>
              <a:lvl9pPr marL="0" marR="0" indent="27432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9pPr>
            </a:lstStyle>
            <a:p>
              <a:pPr marL="0" marR="0" lvl="0" indent="0" algn="ctr" defTabSz="457200" rtl="0" eaLnBrk="1" fontAlgn="auto" latinLnBrk="0" hangingPunct="0">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lang="en-US" sz="2250" b="0" i="0" u="none" strike="noStrike" kern="0" cap="none" spc="0" normalizeH="0" baseline="0" noProof="1">
                <a:ln>
                  <a:noFill/>
                </a:ln>
                <a:solidFill>
                  <a:srgbClr val="FFFFFF"/>
                </a:solidFill>
                <a:effectLst>
                  <a:outerShdw blurRad="38100" dist="12700" dir="5400000" rotWithShape="0">
                    <a:srgbClr val="000000">
                      <a:alpha val="50000"/>
                    </a:srgbClr>
                  </a:outerShdw>
                </a:effectLst>
                <a:uLnTx/>
                <a:uFillTx/>
                <a:latin typeface="Calibri" panose="020F0502020204030204"/>
                <a:ea typeface="+mn-ea"/>
                <a:cs typeface="+mn-cs"/>
                <a:sym typeface="Gill Sans"/>
              </a:endParaRPr>
            </a:p>
          </p:txBody>
        </p:sp>
        <p:sp>
          <p:nvSpPr>
            <p:cNvPr id="15" name="Shape">
              <a:extLst>
                <a:ext uri="{FF2B5EF4-FFF2-40B4-BE49-F238E27FC236}">
                  <a16:creationId xmlns:a16="http://schemas.microsoft.com/office/drawing/2014/main" id="{2CA2B0CF-5CF2-43A7-98FE-31450209C6A4}"/>
                </a:ext>
              </a:extLst>
            </p:cNvPr>
            <p:cNvSpPr/>
            <p:nvPr/>
          </p:nvSpPr>
          <p:spPr>
            <a:xfrm>
              <a:off x="2686391" y="2004432"/>
              <a:ext cx="306066" cy="688489"/>
            </a:xfrm>
            <a:custGeom>
              <a:avLst/>
              <a:gdLst/>
              <a:ahLst/>
              <a:cxnLst>
                <a:cxn ang="0">
                  <a:pos x="wd2" y="hd2"/>
                </a:cxn>
                <a:cxn ang="5400000">
                  <a:pos x="wd2" y="hd2"/>
                </a:cxn>
                <a:cxn ang="10800000">
                  <a:pos x="wd2" y="hd2"/>
                </a:cxn>
                <a:cxn ang="16200000">
                  <a:pos x="wd2" y="hd2"/>
                </a:cxn>
              </a:cxnLst>
              <a:rect l="0" t="0" r="r" b="b"/>
              <a:pathLst>
                <a:path w="20284" h="21600" extrusionOk="0">
                  <a:moveTo>
                    <a:pt x="19931" y="5591"/>
                  </a:moveTo>
                  <a:lnTo>
                    <a:pt x="12321" y="18392"/>
                  </a:lnTo>
                  <a:cubicBezTo>
                    <a:pt x="11191" y="20289"/>
                    <a:pt x="7537" y="21600"/>
                    <a:pt x="3375" y="21600"/>
                  </a:cubicBezTo>
                  <a:lnTo>
                    <a:pt x="0" y="21600"/>
                  </a:lnTo>
                  <a:lnTo>
                    <a:pt x="0" y="0"/>
                  </a:lnTo>
                  <a:lnTo>
                    <a:pt x="10988" y="0"/>
                  </a:lnTo>
                  <a:cubicBezTo>
                    <a:pt x="17145" y="0"/>
                    <a:pt x="21600" y="2785"/>
                    <a:pt x="19931" y="5591"/>
                  </a:cubicBezTo>
                  <a:close/>
                </a:path>
              </a:pathLst>
            </a:custGeom>
            <a:solidFill>
              <a:srgbClr val="4B4B4B"/>
            </a:solidFill>
            <a:ln w="12700">
              <a:miter lim="400000"/>
            </a:ln>
          </p:spPr>
          <p:txBody>
            <a:bodyPr lIns="28575" tIns="28575" rIns="28575" bIns="28575" anchor="ct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1pPr>
              <a:lvl2pPr marL="0" marR="0" indent="3429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2pPr>
              <a:lvl3pPr marL="0" marR="0" indent="6858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3pPr>
              <a:lvl4pPr marL="0" marR="0" indent="10287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4pPr>
              <a:lvl5pPr marL="0" marR="0" indent="13716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5pPr>
              <a:lvl6pPr marL="0" marR="0" indent="17145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6pPr>
              <a:lvl7pPr marL="0" marR="0" indent="20574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7pPr>
              <a:lvl8pPr marL="0" marR="0" indent="24003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8pPr>
              <a:lvl9pPr marL="0" marR="0" indent="27432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9pPr>
            </a:lstStyle>
            <a:p>
              <a:pPr marL="0" marR="0" lvl="0" indent="0" algn="ctr" defTabSz="457200" rtl="0" eaLnBrk="1" fontAlgn="auto" latinLnBrk="0" hangingPunct="0">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lang="en-US" sz="2250" b="0" i="0" u="none" strike="noStrike" kern="0" cap="none" spc="0" normalizeH="0" baseline="0" noProof="1">
                <a:ln>
                  <a:noFill/>
                </a:ln>
                <a:solidFill>
                  <a:srgbClr val="FFFFFF"/>
                </a:solidFill>
                <a:effectLst>
                  <a:outerShdw blurRad="38100" dist="12700" dir="5400000" rotWithShape="0">
                    <a:srgbClr val="000000">
                      <a:alpha val="50000"/>
                    </a:srgbClr>
                  </a:outerShdw>
                </a:effectLst>
                <a:uLnTx/>
                <a:uFillTx/>
                <a:latin typeface="Calibri" panose="020F0502020204030204"/>
                <a:ea typeface="+mn-ea"/>
                <a:cs typeface="+mn-cs"/>
                <a:sym typeface="Gill Sans"/>
              </a:endParaRPr>
            </a:p>
          </p:txBody>
        </p:sp>
        <p:sp>
          <p:nvSpPr>
            <p:cNvPr id="16" name="Shape">
              <a:extLst>
                <a:ext uri="{FF2B5EF4-FFF2-40B4-BE49-F238E27FC236}">
                  <a16:creationId xmlns:a16="http://schemas.microsoft.com/office/drawing/2014/main" id="{0BB4815F-768F-4C60-95D5-C83FB160C787}"/>
                </a:ext>
              </a:extLst>
            </p:cNvPr>
            <p:cNvSpPr/>
            <p:nvPr/>
          </p:nvSpPr>
          <p:spPr>
            <a:xfrm>
              <a:off x="2686391" y="2974702"/>
              <a:ext cx="306066" cy="688489"/>
            </a:xfrm>
            <a:custGeom>
              <a:avLst/>
              <a:gdLst/>
              <a:ahLst/>
              <a:cxnLst>
                <a:cxn ang="0">
                  <a:pos x="wd2" y="hd2"/>
                </a:cxn>
                <a:cxn ang="5400000">
                  <a:pos x="wd2" y="hd2"/>
                </a:cxn>
                <a:cxn ang="10800000">
                  <a:pos x="wd2" y="hd2"/>
                </a:cxn>
                <a:cxn ang="16200000">
                  <a:pos x="wd2" y="hd2"/>
                </a:cxn>
              </a:cxnLst>
              <a:rect l="0" t="0" r="r" b="b"/>
              <a:pathLst>
                <a:path w="20284" h="21600" extrusionOk="0">
                  <a:moveTo>
                    <a:pt x="19931" y="5591"/>
                  </a:moveTo>
                  <a:lnTo>
                    <a:pt x="12321" y="18392"/>
                  </a:lnTo>
                  <a:cubicBezTo>
                    <a:pt x="11191" y="20289"/>
                    <a:pt x="7537" y="21600"/>
                    <a:pt x="3375" y="21600"/>
                  </a:cubicBezTo>
                  <a:lnTo>
                    <a:pt x="0" y="21600"/>
                  </a:lnTo>
                  <a:lnTo>
                    <a:pt x="0" y="0"/>
                  </a:lnTo>
                  <a:lnTo>
                    <a:pt x="10988" y="0"/>
                  </a:lnTo>
                  <a:cubicBezTo>
                    <a:pt x="17145" y="0"/>
                    <a:pt x="21600" y="2785"/>
                    <a:pt x="19931" y="5591"/>
                  </a:cubicBezTo>
                  <a:close/>
                </a:path>
              </a:pathLst>
            </a:custGeom>
            <a:solidFill>
              <a:srgbClr val="4B4B4B"/>
            </a:solidFill>
            <a:ln w="12700">
              <a:miter lim="400000"/>
            </a:ln>
          </p:spPr>
          <p:txBody>
            <a:bodyPr lIns="28575" tIns="28575" rIns="28575" bIns="28575" anchor="ct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1pPr>
              <a:lvl2pPr marL="0" marR="0" indent="3429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2pPr>
              <a:lvl3pPr marL="0" marR="0" indent="6858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3pPr>
              <a:lvl4pPr marL="0" marR="0" indent="10287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4pPr>
              <a:lvl5pPr marL="0" marR="0" indent="13716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5pPr>
              <a:lvl6pPr marL="0" marR="0" indent="17145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6pPr>
              <a:lvl7pPr marL="0" marR="0" indent="20574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7pPr>
              <a:lvl8pPr marL="0" marR="0" indent="24003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8pPr>
              <a:lvl9pPr marL="0" marR="0" indent="27432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9pPr>
            </a:lstStyle>
            <a:p>
              <a:pPr marL="0" marR="0" lvl="0" indent="0" algn="ctr" defTabSz="457200" rtl="0" eaLnBrk="1" fontAlgn="auto" latinLnBrk="0" hangingPunct="0">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lang="en-US" sz="2250" b="0" i="0" u="none" strike="noStrike" kern="0" cap="none" spc="0" normalizeH="0" baseline="0" noProof="1">
                <a:ln>
                  <a:noFill/>
                </a:ln>
                <a:solidFill>
                  <a:srgbClr val="FFFFFF"/>
                </a:solidFill>
                <a:effectLst>
                  <a:outerShdw blurRad="38100" dist="12700" dir="5400000" rotWithShape="0">
                    <a:srgbClr val="000000">
                      <a:alpha val="50000"/>
                    </a:srgbClr>
                  </a:outerShdw>
                </a:effectLst>
                <a:uLnTx/>
                <a:uFillTx/>
                <a:latin typeface="Calibri" panose="020F0502020204030204"/>
                <a:ea typeface="+mn-ea"/>
                <a:cs typeface="+mn-cs"/>
                <a:sym typeface="Gill Sans"/>
              </a:endParaRPr>
            </a:p>
          </p:txBody>
        </p:sp>
        <p:sp>
          <p:nvSpPr>
            <p:cNvPr id="17" name="Shape">
              <a:extLst>
                <a:ext uri="{FF2B5EF4-FFF2-40B4-BE49-F238E27FC236}">
                  <a16:creationId xmlns:a16="http://schemas.microsoft.com/office/drawing/2014/main" id="{0478C24C-60DA-415F-846C-76C48150395D}"/>
                </a:ext>
              </a:extLst>
            </p:cNvPr>
            <p:cNvSpPr/>
            <p:nvPr/>
          </p:nvSpPr>
          <p:spPr>
            <a:xfrm>
              <a:off x="2686391" y="3949999"/>
              <a:ext cx="306066" cy="688489"/>
            </a:xfrm>
            <a:custGeom>
              <a:avLst/>
              <a:gdLst/>
              <a:ahLst/>
              <a:cxnLst>
                <a:cxn ang="0">
                  <a:pos x="wd2" y="hd2"/>
                </a:cxn>
                <a:cxn ang="5400000">
                  <a:pos x="wd2" y="hd2"/>
                </a:cxn>
                <a:cxn ang="10800000">
                  <a:pos x="wd2" y="hd2"/>
                </a:cxn>
                <a:cxn ang="16200000">
                  <a:pos x="wd2" y="hd2"/>
                </a:cxn>
              </a:cxnLst>
              <a:rect l="0" t="0" r="r" b="b"/>
              <a:pathLst>
                <a:path w="20284" h="21600" extrusionOk="0">
                  <a:moveTo>
                    <a:pt x="19931" y="5591"/>
                  </a:moveTo>
                  <a:lnTo>
                    <a:pt x="12321" y="18392"/>
                  </a:lnTo>
                  <a:cubicBezTo>
                    <a:pt x="11191" y="20289"/>
                    <a:pt x="7537" y="21600"/>
                    <a:pt x="3375" y="21600"/>
                  </a:cubicBezTo>
                  <a:lnTo>
                    <a:pt x="0" y="21600"/>
                  </a:lnTo>
                  <a:lnTo>
                    <a:pt x="0" y="0"/>
                  </a:lnTo>
                  <a:lnTo>
                    <a:pt x="10988" y="0"/>
                  </a:lnTo>
                  <a:cubicBezTo>
                    <a:pt x="17145" y="0"/>
                    <a:pt x="21600" y="2785"/>
                    <a:pt x="19931" y="5591"/>
                  </a:cubicBezTo>
                  <a:close/>
                </a:path>
              </a:pathLst>
            </a:custGeom>
            <a:solidFill>
              <a:srgbClr val="4B4B4B"/>
            </a:solidFill>
            <a:ln w="12700">
              <a:miter lim="400000"/>
            </a:ln>
          </p:spPr>
          <p:txBody>
            <a:bodyPr lIns="28575" tIns="28575" rIns="28575" bIns="28575" anchor="ct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1pPr>
              <a:lvl2pPr marL="0" marR="0" indent="3429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2pPr>
              <a:lvl3pPr marL="0" marR="0" indent="6858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3pPr>
              <a:lvl4pPr marL="0" marR="0" indent="10287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4pPr>
              <a:lvl5pPr marL="0" marR="0" indent="13716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5pPr>
              <a:lvl6pPr marL="0" marR="0" indent="17145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6pPr>
              <a:lvl7pPr marL="0" marR="0" indent="20574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7pPr>
              <a:lvl8pPr marL="0" marR="0" indent="24003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8pPr>
              <a:lvl9pPr marL="0" marR="0" indent="27432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9pPr>
            </a:lstStyle>
            <a:p>
              <a:pPr marL="0" marR="0" lvl="0" indent="0" algn="ctr" defTabSz="457200" rtl="0" eaLnBrk="1" fontAlgn="auto" latinLnBrk="0" hangingPunct="0">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lang="en-US" sz="2250" b="0" i="0" u="none" strike="noStrike" kern="0" cap="none" spc="0" normalizeH="0" baseline="0" noProof="1">
                <a:ln>
                  <a:noFill/>
                </a:ln>
                <a:solidFill>
                  <a:srgbClr val="FFFFFF"/>
                </a:solidFill>
                <a:effectLst>
                  <a:outerShdw blurRad="38100" dist="12700" dir="5400000" rotWithShape="0">
                    <a:srgbClr val="000000">
                      <a:alpha val="50000"/>
                    </a:srgbClr>
                  </a:outerShdw>
                </a:effectLst>
                <a:uLnTx/>
                <a:uFillTx/>
                <a:latin typeface="Calibri" panose="020F0502020204030204"/>
                <a:ea typeface="+mn-ea"/>
                <a:cs typeface="+mn-cs"/>
                <a:sym typeface="Gill Sans"/>
              </a:endParaRPr>
            </a:p>
          </p:txBody>
        </p:sp>
        <p:sp>
          <p:nvSpPr>
            <p:cNvPr id="18" name="Shape">
              <a:extLst>
                <a:ext uri="{FF2B5EF4-FFF2-40B4-BE49-F238E27FC236}">
                  <a16:creationId xmlns:a16="http://schemas.microsoft.com/office/drawing/2014/main" id="{5B78298C-6918-4BD6-B776-4AFD3AEBB377}"/>
                </a:ext>
              </a:extLst>
            </p:cNvPr>
            <p:cNvSpPr/>
            <p:nvPr/>
          </p:nvSpPr>
          <p:spPr>
            <a:xfrm>
              <a:off x="962025" y="1999405"/>
              <a:ext cx="306066" cy="688489"/>
            </a:xfrm>
            <a:custGeom>
              <a:avLst/>
              <a:gdLst/>
              <a:ahLst/>
              <a:cxnLst>
                <a:cxn ang="0">
                  <a:pos x="wd2" y="hd2"/>
                </a:cxn>
                <a:cxn ang="5400000">
                  <a:pos x="wd2" y="hd2"/>
                </a:cxn>
                <a:cxn ang="10800000">
                  <a:pos x="wd2" y="hd2"/>
                </a:cxn>
                <a:cxn ang="16200000">
                  <a:pos x="wd2" y="hd2"/>
                </a:cxn>
              </a:cxnLst>
              <a:rect l="0" t="0" r="r" b="b"/>
              <a:pathLst>
                <a:path w="20284" h="21600" extrusionOk="0">
                  <a:moveTo>
                    <a:pt x="353" y="5591"/>
                  </a:moveTo>
                  <a:lnTo>
                    <a:pt x="7963" y="18392"/>
                  </a:lnTo>
                  <a:cubicBezTo>
                    <a:pt x="9093" y="20289"/>
                    <a:pt x="12747" y="21600"/>
                    <a:pt x="16909" y="21600"/>
                  </a:cubicBezTo>
                  <a:lnTo>
                    <a:pt x="20284" y="21600"/>
                  </a:lnTo>
                  <a:lnTo>
                    <a:pt x="20284" y="0"/>
                  </a:lnTo>
                  <a:lnTo>
                    <a:pt x="9296" y="0"/>
                  </a:lnTo>
                  <a:cubicBezTo>
                    <a:pt x="3139" y="0"/>
                    <a:pt x="-1316" y="2784"/>
                    <a:pt x="353" y="5591"/>
                  </a:cubicBezTo>
                  <a:close/>
                </a:path>
              </a:pathLst>
            </a:custGeom>
            <a:solidFill>
              <a:srgbClr val="4B4B4B"/>
            </a:solidFill>
            <a:ln w="12700">
              <a:miter lim="400000"/>
            </a:ln>
          </p:spPr>
          <p:txBody>
            <a:bodyPr lIns="28575" tIns="28575" rIns="28575" bIns="28575" anchor="ct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1pPr>
              <a:lvl2pPr marL="0" marR="0" indent="3429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2pPr>
              <a:lvl3pPr marL="0" marR="0" indent="6858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3pPr>
              <a:lvl4pPr marL="0" marR="0" indent="10287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4pPr>
              <a:lvl5pPr marL="0" marR="0" indent="13716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5pPr>
              <a:lvl6pPr marL="0" marR="0" indent="17145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6pPr>
              <a:lvl7pPr marL="0" marR="0" indent="20574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7pPr>
              <a:lvl8pPr marL="0" marR="0" indent="24003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8pPr>
              <a:lvl9pPr marL="0" marR="0" indent="27432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9pPr>
            </a:lstStyle>
            <a:p>
              <a:pPr marL="0" marR="0" lvl="0" indent="0" algn="ctr" defTabSz="457200" rtl="0" eaLnBrk="1" fontAlgn="auto" latinLnBrk="0" hangingPunct="0">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lang="en-US" sz="2250" b="0" i="0" u="none" strike="noStrike" kern="0" cap="none" spc="0" normalizeH="0" baseline="0" noProof="1">
                <a:ln>
                  <a:noFill/>
                </a:ln>
                <a:solidFill>
                  <a:srgbClr val="FFFFFF"/>
                </a:solidFill>
                <a:effectLst>
                  <a:outerShdw blurRad="38100" dist="12700" dir="5400000" rotWithShape="0">
                    <a:srgbClr val="000000">
                      <a:alpha val="50000"/>
                    </a:srgbClr>
                  </a:outerShdw>
                </a:effectLst>
                <a:uLnTx/>
                <a:uFillTx/>
                <a:latin typeface="Calibri" panose="020F0502020204030204"/>
                <a:ea typeface="+mn-ea"/>
                <a:cs typeface="+mn-cs"/>
                <a:sym typeface="Gill Sans"/>
              </a:endParaRPr>
            </a:p>
          </p:txBody>
        </p:sp>
        <p:sp>
          <p:nvSpPr>
            <p:cNvPr id="19" name="Shape">
              <a:extLst>
                <a:ext uri="{FF2B5EF4-FFF2-40B4-BE49-F238E27FC236}">
                  <a16:creationId xmlns:a16="http://schemas.microsoft.com/office/drawing/2014/main" id="{B5003018-8470-4FAB-86AD-941C6BC215BE}"/>
                </a:ext>
              </a:extLst>
            </p:cNvPr>
            <p:cNvSpPr/>
            <p:nvPr/>
          </p:nvSpPr>
          <p:spPr>
            <a:xfrm>
              <a:off x="962025" y="2974702"/>
              <a:ext cx="306066" cy="688489"/>
            </a:xfrm>
            <a:custGeom>
              <a:avLst/>
              <a:gdLst/>
              <a:ahLst/>
              <a:cxnLst>
                <a:cxn ang="0">
                  <a:pos x="wd2" y="hd2"/>
                </a:cxn>
                <a:cxn ang="5400000">
                  <a:pos x="wd2" y="hd2"/>
                </a:cxn>
                <a:cxn ang="10800000">
                  <a:pos x="wd2" y="hd2"/>
                </a:cxn>
                <a:cxn ang="16200000">
                  <a:pos x="wd2" y="hd2"/>
                </a:cxn>
              </a:cxnLst>
              <a:rect l="0" t="0" r="r" b="b"/>
              <a:pathLst>
                <a:path w="20284" h="21598" extrusionOk="0">
                  <a:moveTo>
                    <a:pt x="353" y="5590"/>
                  </a:moveTo>
                  <a:lnTo>
                    <a:pt x="7963" y="18390"/>
                  </a:lnTo>
                  <a:cubicBezTo>
                    <a:pt x="9093" y="20287"/>
                    <a:pt x="12747" y="21598"/>
                    <a:pt x="16909" y="21598"/>
                  </a:cubicBezTo>
                  <a:lnTo>
                    <a:pt x="20284" y="21598"/>
                  </a:lnTo>
                  <a:lnTo>
                    <a:pt x="20284" y="0"/>
                  </a:lnTo>
                  <a:lnTo>
                    <a:pt x="9296" y="0"/>
                  </a:lnTo>
                  <a:cubicBezTo>
                    <a:pt x="3139" y="-2"/>
                    <a:pt x="-1316" y="2783"/>
                    <a:pt x="353" y="5590"/>
                  </a:cubicBezTo>
                  <a:close/>
                </a:path>
              </a:pathLst>
            </a:custGeom>
            <a:solidFill>
              <a:srgbClr val="4B4B4B"/>
            </a:solidFill>
            <a:ln w="12700">
              <a:miter lim="400000"/>
            </a:ln>
          </p:spPr>
          <p:txBody>
            <a:bodyPr lIns="28575" tIns="28575" rIns="28575" bIns="28575" anchor="ct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1pPr>
              <a:lvl2pPr marL="0" marR="0" indent="3429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2pPr>
              <a:lvl3pPr marL="0" marR="0" indent="6858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3pPr>
              <a:lvl4pPr marL="0" marR="0" indent="10287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4pPr>
              <a:lvl5pPr marL="0" marR="0" indent="13716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5pPr>
              <a:lvl6pPr marL="0" marR="0" indent="17145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6pPr>
              <a:lvl7pPr marL="0" marR="0" indent="20574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7pPr>
              <a:lvl8pPr marL="0" marR="0" indent="24003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8pPr>
              <a:lvl9pPr marL="0" marR="0" indent="27432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9pPr>
            </a:lstStyle>
            <a:p>
              <a:pPr marL="0" marR="0" lvl="0" indent="0" algn="ctr" defTabSz="457200" rtl="0" eaLnBrk="1" fontAlgn="auto" latinLnBrk="0" hangingPunct="0">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lang="en-US" sz="2250" b="0" i="0" u="none" strike="noStrike" kern="0" cap="none" spc="0" normalizeH="0" baseline="0" noProof="1">
                <a:ln>
                  <a:noFill/>
                </a:ln>
                <a:solidFill>
                  <a:srgbClr val="FFFFFF"/>
                </a:solidFill>
                <a:effectLst>
                  <a:outerShdw blurRad="38100" dist="12700" dir="5400000" rotWithShape="0">
                    <a:srgbClr val="000000">
                      <a:alpha val="50000"/>
                    </a:srgbClr>
                  </a:outerShdw>
                </a:effectLst>
                <a:uLnTx/>
                <a:uFillTx/>
                <a:latin typeface="Calibri" panose="020F0502020204030204"/>
                <a:ea typeface="+mn-ea"/>
                <a:cs typeface="+mn-cs"/>
                <a:sym typeface="Gill Sans"/>
              </a:endParaRPr>
            </a:p>
          </p:txBody>
        </p:sp>
        <p:sp>
          <p:nvSpPr>
            <p:cNvPr id="20" name="Shape">
              <a:extLst>
                <a:ext uri="{FF2B5EF4-FFF2-40B4-BE49-F238E27FC236}">
                  <a16:creationId xmlns:a16="http://schemas.microsoft.com/office/drawing/2014/main" id="{944CE119-E20C-4EEC-8737-7C321BE17172}"/>
                </a:ext>
              </a:extLst>
            </p:cNvPr>
            <p:cNvSpPr/>
            <p:nvPr/>
          </p:nvSpPr>
          <p:spPr>
            <a:xfrm>
              <a:off x="962025" y="3949998"/>
              <a:ext cx="306066" cy="688490"/>
            </a:xfrm>
            <a:custGeom>
              <a:avLst/>
              <a:gdLst/>
              <a:ahLst/>
              <a:cxnLst>
                <a:cxn ang="0">
                  <a:pos x="wd2" y="hd2"/>
                </a:cxn>
                <a:cxn ang="5400000">
                  <a:pos x="wd2" y="hd2"/>
                </a:cxn>
                <a:cxn ang="10800000">
                  <a:pos x="wd2" y="hd2"/>
                </a:cxn>
                <a:cxn ang="16200000">
                  <a:pos x="wd2" y="hd2"/>
                </a:cxn>
              </a:cxnLst>
              <a:rect l="0" t="0" r="r" b="b"/>
              <a:pathLst>
                <a:path w="20284" h="21598" extrusionOk="0">
                  <a:moveTo>
                    <a:pt x="353" y="5590"/>
                  </a:moveTo>
                  <a:lnTo>
                    <a:pt x="7963" y="18390"/>
                  </a:lnTo>
                  <a:cubicBezTo>
                    <a:pt x="9093" y="20287"/>
                    <a:pt x="12747" y="21598"/>
                    <a:pt x="16909" y="21598"/>
                  </a:cubicBezTo>
                  <a:lnTo>
                    <a:pt x="20284" y="21598"/>
                  </a:lnTo>
                  <a:lnTo>
                    <a:pt x="20284" y="0"/>
                  </a:lnTo>
                  <a:lnTo>
                    <a:pt x="9296" y="0"/>
                  </a:lnTo>
                  <a:cubicBezTo>
                    <a:pt x="3139" y="-2"/>
                    <a:pt x="-1316" y="2783"/>
                    <a:pt x="353" y="5590"/>
                  </a:cubicBezTo>
                  <a:close/>
                </a:path>
              </a:pathLst>
            </a:custGeom>
            <a:solidFill>
              <a:srgbClr val="4B4B4B"/>
            </a:solidFill>
            <a:ln w="12700">
              <a:miter lim="400000"/>
            </a:ln>
          </p:spPr>
          <p:txBody>
            <a:bodyPr lIns="28575" tIns="28575" rIns="28575" bIns="28575" anchor="ct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1pPr>
              <a:lvl2pPr marL="0" marR="0" indent="3429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2pPr>
              <a:lvl3pPr marL="0" marR="0" indent="6858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3pPr>
              <a:lvl4pPr marL="0" marR="0" indent="10287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4pPr>
              <a:lvl5pPr marL="0" marR="0" indent="13716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5pPr>
              <a:lvl6pPr marL="0" marR="0" indent="17145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6pPr>
              <a:lvl7pPr marL="0" marR="0" indent="20574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7pPr>
              <a:lvl8pPr marL="0" marR="0" indent="24003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8pPr>
              <a:lvl9pPr marL="0" marR="0" indent="2743200" algn="ctr" defTabSz="457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Gill Sans"/>
                </a:defRPr>
              </a:lvl9pPr>
            </a:lstStyle>
            <a:p>
              <a:pPr marL="0" marR="0" lvl="0" indent="0" algn="ctr" defTabSz="457200" rtl="0" eaLnBrk="1" fontAlgn="auto" latinLnBrk="0" hangingPunct="0">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lang="en-US" sz="2250" b="0" i="0" u="none" strike="noStrike" kern="0" cap="none" spc="0" normalizeH="0" baseline="0" noProof="1">
                <a:ln>
                  <a:noFill/>
                </a:ln>
                <a:solidFill>
                  <a:srgbClr val="FFFFFF"/>
                </a:solidFill>
                <a:effectLst>
                  <a:outerShdw blurRad="38100" dist="12700" dir="5400000" rotWithShape="0">
                    <a:srgbClr val="000000">
                      <a:alpha val="50000"/>
                    </a:srgbClr>
                  </a:outerShdw>
                </a:effectLst>
                <a:uLnTx/>
                <a:uFillTx/>
                <a:latin typeface="Calibri" panose="020F0502020204030204"/>
                <a:ea typeface="+mn-ea"/>
                <a:cs typeface="+mn-cs"/>
                <a:sym typeface="Gill Sans"/>
              </a:endParaRPr>
            </a:p>
          </p:txBody>
        </p:sp>
      </p:grpSp>
    </p:spTree>
    <p:extLst>
      <p:ext uri="{BB962C8B-B14F-4D97-AF65-F5344CB8AC3E}">
        <p14:creationId xmlns:p14="http://schemas.microsoft.com/office/powerpoint/2010/main" val="184390282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BA7049-D465-4243-A765-77E8FD40F752}"/>
              </a:ext>
            </a:extLst>
          </p:cNvPr>
          <p:cNvSpPr>
            <a:spLocks noGrp="1"/>
          </p:cNvSpPr>
          <p:nvPr>
            <p:ph type="title"/>
          </p:nvPr>
        </p:nvSpPr>
        <p:spPr>
          <a:xfrm>
            <a:off x="611560" y="836712"/>
            <a:ext cx="8229600" cy="1066800"/>
          </a:xfrm>
        </p:spPr>
        <p:txBody>
          <a:bodyPr/>
          <a:lstStyle/>
          <a:p>
            <a:r>
              <a:rPr lang="el-GR" dirty="0"/>
              <a:t>Β. Εργαλεία Πολιτικής  </a:t>
            </a:r>
          </a:p>
        </p:txBody>
      </p:sp>
      <p:sp>
        <p:nvSpPr>
          <p:cNvPr id="3" name="Content Placeholder 2">
            <a:extLst>
              <a:ext uri="{FF2B5EF4-FFF2-40B4-BE49-F238E27FC236}">
                <a16:creationId xmlns:a16="http://schemas.microsoft.com/office/drawing/2014/main" id="{4B525811-7D95-4F46-9D33-BA56D8FEE4CA}"/>
              </a:ext>
            </a:extLst>
          </p:cNvPr>
          <p:cNvSpPr>
            <a:spLocks noGrp="1"/>
          </p:cNvSpPr>
          <p:nvPr>
            <p:ph idx="1"/>
          </p:nvPr>
        </p:nvSpPr>
        <p:spPr>
          <a:xfrm>
            <a:off x="3131840" y="2276872"/>
            <a:ext cx="5554960" cy="4032448"/>
          </a:xfrm>
        </p:spPr>
        <p:txBody>
          <a:bodyPr/>
          <a:lstStyle/>
          <a:p>
            <a:r>
              <a:rPr lang="el-GR" b="1" dirty="0">
                <a:ea typeface="Calibri" pitchFamily="34" charset="0"/>
                <a:cs typeface="Times New Roman" pitchFamily="18" charset="0"/>
              </a:rPr>
              <a:t>Άρθρο 26 </a:t>
            </a:r>
            <a:r>
              <a:rPr lang="el-GR" dirty="0">
                <a:ea typeface="Calibri" pitchFamily="34" charset="0"/>
                <a:cs typeface="Times New Roman" pitchFamily="18" charset="0"/>
              </a:rPr>
              <a:t>Συμπληρωματική στήριξη του αναδιανεμητικού εισοδήματος για τη βιωσιμότητα.</a:t>
            </a:r>
            <a:endParaRPr lang="el-GR" dirty="0"/>
          </a:p>
        </p:txBody>
      </p:sp>
      <p:pic>
        <p:nvPicPr>
          <p:cNvPr id="4" name="Picture 3">
            <a:extLst>
              <a:ext uri="{FF2B5EF4-FFF2-40B4-BE49-F238E27FC236}">
                <a16:creationId xmlns:a16="http://schemas.microsoft.com/office/drawing/2014/main" id="{45CD22A5-C5E3-476E-BE19-E9932B640FCA}"/>
              </a:ext>
            </a:extLst>
          </p:cNvPr>
          <p:cNvPicPr>
            <a:picLocks noChangeAspect="1"/>
          </p:cNvPicPr>
          <p:nvPr/>
        </p:nvPicPr>
        <p:blipFill>
          <a:blip r:embed="rId3"/>
          <a:stretch>
            <a:fillRect/>
          </a:stretch>
        </p:blipFill>
        <p:spPr>
          <a:xfrm>
            <a:off x="755576" y="2204864"/>
            <a:ext cx="2176461" cy="2176461"/>
          </a:xfrm>
          <a:prstGeom prst="rect">
            <a:avLst/>
          </a:prstGeom>
        </p:spPr>
      </p:pic>
    </p:spTree>
    <p:extLst>
      <p:ext uri="{BB962C8B-B14F-4D97-AF65-F5344CB8AC3E}">
        <p14:creationId xmlns:p14="http://schemas.microsoft.com/office/powerpoint/2010/main" val="188094069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AF8A71-4884-854F-8FF7-7FEDDF6AA0F3}"/>
              </a:ext>
            </a:extLst>
          </p:cNvPr>
          <p:cNvSpPr>
            <a:spLocks noGrp="1"/>
          </p:cNvSpPr>
          <p:nvPr>
            <p:ph type="title"/>
          </p:nvPr>
        </p:nvSpPr>
        <p:spPr>
          <a:xfrm>
            <a:off x="457200" y="388640"/>
            <a:ext cx="8229600" cy="1066800"/>
          </a:xfrm>
        </p:spPr>
        <p:txBody>
          <a:bodyPr>
            <a:noAutofit/>
          </a:bodyPr>
          <a:lstStyle/>
          <a:p>
            <a:r>
              <a:rPr lang="el-GR" sz="3200" dirty="0"/>
              <a:t>Γ. Πλαίσιο Παρακολούθησης &amp; Αξιολόγησης</a:t>
            </a:r>
            <a:endParaRPr lang="en-US" sz="3200" dirty="0"/>
          </a:p>
        </p:txBody>
      </p:sp>
      <p:sp>
        <p:nvSpPr>
          <p:cNvPr id="3" name="Content Placeholder 2">
            <a:extLst>
              <a:ext uri="{FF2B5EF4-FFF2-40B4-BE49-F238E27FC236}">
                <a16:creationId xmlns:a16="http://schemas.microsoft.com/office/drawing/2014/main" id="{26EDEF5D-6639-1249-870C-62D99901583B}"/>
              </a:ext>
            </a:extLst>
          </p:cNvPr>
          <p:cNvSpPr>
            <a:spLocks noGrp="1"/>
          </p:cNvSpPr>
          <p:nvPr>
            <p:ph idx="1"/>
          </p:nvPr>
        </p:nvSpPr>
        <p:spPr>
          <a:xfrm>
            <a:off x="1835696" y="1700808"/>
            <a:ext cx="7308304" cy="4325112"/>
          </a:xfrm>
        </p:spPr>
        <p:txBody>
          <a:bodyPr>
            <a:noAutofit/>
          </a:bodyPr>
          <a:lstStyle/>
          <a:p>
            <a:pPr>
              <a:buNone/>
            </a:pPr>
            <a:endParaRPr lang="el-GR" sz="1600" b="1" dirty="0"/>
          </a:p>
          <a:p>
            <a:endParaRPr lang="en-US" sz="1600" dirty="0"/>
          </a:p>
        </p:txBody>
      </p:sp>
      <p:pic>
        <p:nvPicPr>
          <p:cNvPr id="5" name="Graphic 11" descr="Microscope">
            <a:extLst>
              <a:ext uri="{FF2B5EF4-FFF2-40B4-BE49-F238E27FC236}">
                <a16:creationId xmlns:a16="http://schemas.microsoft.com/office/drawing/2014/main" id="{8C9D7FC0-4EC3-BC41-BC00-E5C9FF34830B}"/>
              </a:ext>
            </a:extLst>
          </p:cNvPr>
          <p:cNvPicPr preferRelativeResize="0">
            <a:picLocks/>
          </p:cNvPicPr>
          <p:nvPr/>
        </p:nvPicPr>
        <p:blipFill>
          <a:blip r:embed="rId3" cstate="print">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35496" y="2276872"/>
            <a:ext cx="2242592" cy="1728192"/>
          </a:xfrm>
          <a:prstGeom prst="rect">
            <a:avLst/>
          </a:prstGeom>
          <a:effectLst>
            <a:reflection endPos="0" dist="50800" dir="5400000" sy="-100000" algn="bl" rotWithShape="0"/>
          </a:effectLst>
        </p:spPr>
      </p:pic>
      <p:sp>
        <p:nvSpPr>
          <p:cNvPr id="8" name="Arrow: Right 4">
            <a:extLst>
              <a:ext uri="{FF2B5EF4-FFF2-40B4-BE49-F238E27FC236}">
                <a16:creationId xmlns:a16="http://schemas.microsoft.com/office/drawing/2014/main" id="{143CF3A9-FC35-4B5F-A466-FB08843C204B}"/>
              </a:ext>
            </a:extLst>
          </p:cNvPr>
          <p:cNvSpPr txBox="1"/>
          <p:nvPr/>
        </p:nvSpPr>
        <p:spPr>
          <a:xfrm>
            <a:off x="1974997" y="5518254"/>
            <a:ext cx="6778181" cy="127288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985" tIns="6985" rIns="6985" bIns="6985" numCol="1" spcCol="1270" anchor="ctr" anchorCtr="0">
            <a:noAutofit/>
          </a:bodyPr>
          <a:lstStyle/>
          <a:p>
            <a:pPr marL="0" lvl="1" algn="ctr" defTabSz="466725">
              <a:lnSpc>
                <a:spcPct val="90000"/>
              </a:lnSpc>
              <a:spcBef>
                <a:spcPct val="0"/>
              </a:spcBef>
              <a:spcAft>
                <a:spcPct val="15000"/>
              </a:spcAft>
            </a:pPr>
            <a:r>
              <a:rPr lang="el-GR" sz="2000" b="1" dirty="0">
                <a:solidFill>
                  <a:schemeClr val="tx2">
                    <a:lumMod val="75000"/>
                  </a:schemeClr>
                </a:solidFill>
              </a:rPr>
              <a:t>Δείκτες Αποτελέσματος </a:t>
            </a:r>
            <a:endParaRPr lang="en-US" sz="2000" b="1" dirty="0">
              <a:solidFill>
                <a:schemeClr val="tx2">
                  <a:lumMod val="75000"/>
                </a:schemeClr>
              </a:solidFill>
            </a:endParaRPr>
          </a:p>
          <a:p>
            <a:pPr marL="57150" lvl="1" indent="-57150" algn="l" defTabSz="466725">
              <a:lnSpc>
                <a:spcPct val="90000"/>
              </a:lnSpc>
              <a:spcBef>
                <a:spcPct val="0"/>
              </a:spcBef>
              <a:spcAft>
                <a:spcPct val="15000"/>
              </a:spcAft>
              <a:buChar char="•"/>
            </a:pPr>
            <a:r>
              <a:rPr lang="el-GR" sz="2000" b="1" kern="1200" dirty="0"/>
              <a:t>R.6 Ανακατανομή στις μικρότερες γεωργικές εκμεταλλεύσεις</a:t>
            </a:r>
            <a:endParaRPr lang="en-US" sz="2000" b="1" kern="1200" dirty="0"/>
          </a:p>
          <a:p>
            <a:pPr marL="57150" lvl="1" indent="-57150" algn="l" defTabSz="466725">
              <a:lnSpc>
                <a:spcPct val="90000"/>
              </a:lnSpc>
              <a:spcBef>
                <a:spcPct val="0"/>
              </a:spcBef>
              <a:spcAft>
                <a:spcPct val="15000"/>
              </a:spcAft>
              <a:buChar char="•"/>
            </a:pPr>
            <a:endParaRPr lang="el-GR" sz="2000" b="1" kern="1200" dirty="0"/>
          </a:p>
        </p:txBody>
      </p:sp>
      <p:sp>
        <p:nvSpPr>
          <p:cNvPr id="4" name="Rectangle 3">
            <a:extLst>
              <a:ext uri="{FF2B5EF4-FFF2-40B4-BE49-F238E27FC236}">
                <a16:creationId xmlns:a16="http://schemas.microsoft.com/office/drawing/2014/main" id="{B116A9F6-C5C2-4994-A17F-C52DD641791A}"/>
              </a:ext>
            </a:extLst>
          </p:cNvPr>
          <p:cNvSpPr/>
          <p:nvPr/>
        </p:nvSpPr>
        <p:spPr>
          <a:xfrm>
            <a:off x="1835696" y="1371540"/>
            <a:ext cx="7056784" cy="3785652"/>
          </a:xfrm>
          <a:prstGeom prst="rect">
            <a:avLst/>
          </a:prstGeom>
        </p:spPr>
        <p:txBody>
          <a:bodyPr wrap="square">
            <a:spAutoFit/>
          </a:bodyPr>
          <a:lstStyle/>
          <a:p>
            <a:pPr lvl="0" algn="ctr">
              <a:spcBef>
                <a:spcPts val="1200"/>
              </a:spcBef>
            </a:pPr>
            <a:r>
              <a:rPr lang="el-GR" sz="2000" b="1" dirty="0">
                <a:solidFill>
                  <a:schemeClr val="tx2">
                    <a:lumMod val="75000"/>
                  </a:schemeClr>
                </a:solidFill>
              </a:rPr>
              <a:t>Δείκτες Εκροών </a:t>
            </a:r>
            <a:endParaRPr lang="en-US" sz="2000" b="1" dirty="0">
              <a:solidFill>
                <a:schemeClr val="tx2">
                  <a:lumMod val="75000"/>
                </a:schemeClr>
              </a:solidFill>
            </a:endParaRPr>
          </a:p>
          <a:p>
            <a:pPr lvl="0">
              <a:spcBef>
                <a:spcPts val="1200"/>
              </a:spcBef>
            </a:pPr>
            <a:r>
              <a:rPr lang="el-GR" sz="2000" b="1" dirty="0"/>
              <a:t>O.4 Αριθμός εκταρίων για αποσυνδεδεμένες άμεσες ενισχύσεις </a:t>
            </a:r>
            <a:endParaRPr lang="en-US" sz="2000" b="1" dirty="0"/>
          </a:p>
          <a:p>
            <a:pPr lvl="0">
              <a:spcBef>
                <a:spcPts val="1200"/>
              </a:spcBef>
            </a:pPr>
            <a:r>
              <a:rPr lang="el-GR" sz="2000" b="1" dirty="0"/>
              <a:t>O.5 Αριθμός δικαιούχων για αποσυνδεδεμένες άμεσες ενισχύσεις </a:t>
            </a:r>
          </a:p>
          <a:p>
            <a:pPr lvl="0">
              <a:spcBef>
                <a:spcPts val="1200"/>
              </a:spcBef>
            </a:pPr>
            <a:r>
              <a:rPr lang="el-GR" sz="2000" b="1" dirty="0"/>
              <a:t>O.6 Αριθμός εκταρίων που υπόκεινται σε ενισχυμένη εισοδηματική στήριξη για γεωργούς νεαρής ηλικίας</a:t>
            </a:r>
          </a:p>
          <a:p>
            <a:pPr lvl="0">
              <a:spcBef>
                <a:spcPts val="1200"/>
              </a:spcBef>
            </a:pPr>
            <a:r>
              <a:rPr lang="el-GR" sz="2000" b="1" dirty="0"/>
              <a:t>O.7 Αριθμός δικαιούχων που υπόκεινται σε ενισχυμένη εισοδηματική στήριξη για γεωργούς νεαρής ηλικίας</a:t>
            </a:r>
          </a:p>
        </p:txBody>
      </p:sp>
    </p:spTree>
    <p:extLst>
      <p:ext uri="{BB962C8B-B14F-4D97-AF65-F5344CB8AC3E}">
        <p14:creationId xmlns:p14="http://schemas.microsoft.com/office/powerpoint/2010/main" val="186379865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0F55A87-BE99-AC42-B5AA-679BC46E92F7}"/>
              </a:ext>
            </a:extLst>
          </p:cNvPr>
          <p:cNvSpPr>
            <a:spLocks noGrp="1"/>
          </p:cNvSpPr>
          <p:nvPr>
            <p:ph idx="1"/>
          </p:nvPr>
        </p:nvSpPr>
        <p:spPr>
          <a:xfrm>
            <a:off x="2123728" y="2852936"/>
            <a:ext cx="6779096" cy="1944216"/>
          </a:xfrm>
        </p:spPr>
        <p:txBody>
          <a:bodyPr>
            <a:normAutofit lnSpcReduction="10000"/>
          </a:bodyPr>
          <a:lstStyle/>
          <a:p>
            <a:pPr lvl="0">
              <a:spcBef>
                <a:spcPts val="1200"/>
              </a:spcBef>
              <a:buFont typeface="Wingdings" panose="05000000000000000000" pitchFamily="2" charset="2"/>
              <a:buChar char="ü"/>
            </a:pPr>
            <a:r>
              <a:rPr lang="el-GR" b="1" dirty="0"/>
              <a:t>I.2 Μείωση των εισοδηματικών ανισοτήτων</a:t>
            </a:r>
            <a:endParaRPr lang="en-US" b="1" dirty="0"/>
          </a:p>
          <a:p>
            <a:pPr lvl="0">
              <a:spcBef>
                <a:spcPts val="1200"/>
              </a:spcBef>
              <a:buFont typeface="Wingdings" panose="05000000000000000000" pitchFamily="2" charset="2"/>
              <a:buChar char="ü"/>
            </a:pPr>
            <a:r>
              <a:rPr lang="el-GR" b="1" dirty="0"/>
              <a:t>I.4 Στήριξη του βιώσιμου γεωργικού εισοδήματος</a:t>
            </a:r>
            <a:endParaRPr lang="el-GR" dirty="0"/>
          </a:p>
          <a:p>
            <a:pPr>
              <a:spcBef>
                <a:spcPts val="1200"/>
              </a:spcBef>
              <a:buNone/>
            </a:pPr>
            <a:endParaRPr lang="en-US" dirty="0"/>
          </a:p>
        </p:txBody>
      </p:sp>
      <p:sp>
        <p:nvSpPr>
          <p:cNvPr id="4" name="Title 1">
            <a:extLst>
              <a:ext uri="{FF2B5EF4-FFF2-40B4-BE49-F238E27FC236}">
                <a16:creationId xmlns:a16="http://schemas.microsoft.com/office/drawing/2014/main" id="{60C589CB-CEE7-A44D-B4A0-8E6108392C46}"/>
              </a:ext>
            </a:extLst>
          </p:cNvPr>
          <p:cNvSpPr>
            <a:spLocks noGrp="1"/>
          </p:cNvSpPr>
          <p:nvPr>
            <p:ph type="title"/>
          </p:nvPr>
        </p:nvSpPr>
        <p:spPr>
          <a:xfrm>
            <a:off x="457200" y="692696"/>
            <a:ext cx="8229600" cy="1066800"/>
          </a:xfrm>
        </p:spPr>
        <p:txBody>
          <a:bodyPr>
            <a:normAutofit fontScale="90000"/>
          </a:bodyPr>
          <a:lstStyle/>
          <a:p>
            <a:r>
              <a:rPr lang="el-GR" dirty="0"/>
              <a:t>Δ. Πλαίσιο Παρακολούθησης &amp; Αξιολόγησης: Δείκτες Επιπτώσεων</a:t>
            </a:r>
            <a:endParaRPr lang="en-US" dirty="0"/>
          </a:p>
        </p:txBody>
      </p:sp>
      <p:pic>
        <p:nvPicPr>
          <p:cNvPr id="5" name="Picture 4">
            <a:extLst>
              <a:ext uri="{FF2B5EF4-FFF2-40B4-BE49-F238E27FC236}">
                <a16:creationId xmlns:a16="http://schemas.microsoft.com/office/drawing/2014/main" id="{C415E142-2582-2E4A-B6E3-7AD138CFF8DC}"/>
              </a:ext>
            </a:extLst>
          </p:cNvPr>
          <p:cNvPicPr>
            <a:picLocks noChangeAspect="1"/>
          </p:cNvPicPr>
          <p:nvPr/>
        </p:nvPicPr>
        <p:blipFill>
          <a:blip r:embed="rId3">
            <a:biLevel thresh="75000"/>
          </a:blip>
          <a:stretch>
            <a:fillRect/>
          </a:stretch>
        </p:blipFill>
        <p:spPr>
          <a:xfrm>
            <a:off x="457200" y="2420888"/>
            <a:ext cx="1944216" cy="1944216"/>
          </a:xfrm>
          <a:prstGeom prst="rect">
            <a:avLst/>
          </a:prstGeom>
        </p:spPr>
      </p:pic>
    </p:spTree>
    <p:extLst>
      <p:ext uri="{BB962C8B-B14F-4D97-AF65-F5344CB8AC3E}">
        <p14:creationId xmlns:p14="http://schemas.microsoft.com/office/powerpoint/2010/main" val="332842427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7E82ED-1594-0A4A-B97F-447BB4EA8286}"/>
              </a:ext>
            </a:extLst>
          </p:cNvPr>
          <p:cNvSpPr>
            <a:spLocks noGrp="1"/>
          </p:cNvSpPr>
          <p:nvPr>
            <p:ph type="title"/>
          </p:nvPr>
        </p:nvSpPr>
        <p:spPr/>
        <p:txBody>
          <a:bodyPr>
            <a:normAutofit fontScale="90000"/>
          </a:bodyPr>
          <a:lstStyle/>
          <a:p>
            <a:r>
              <a:rPr lang="el-GR"/>
              <a:t>Εφαρμογή του Πλαισίου Παρακολούθησης / Αξιολόγησης</a:t>
            </a:r>
            <a:endParaRPr lang="en-US" dirty="0"/>
          </a:p>
        </p:txBody>
      </p:sp>
      <p:sp>
        <p:nvSpPr>
          <p:cNvPr id="35" name="Right Triangle 34">
            <a:extLst>
              <a:ext uri="{FF2B5EF4-FFF2-40B4-BE49-F238E27FC236}">
                <a16:creationId xmlns:a16="http://schemas.microsoft.com/office/drawing/2014/main" id="{5C839533-E8BA-4C43-A9A4-9F6FDDCEF1C7}"/>
              </a:ext>
            </a:extLst>
          </p:cNvPr>
          <p:cNvSpPr/>
          <p:nvPr/>
        </p:nvSpPr>
        <p:spPr>
          <a:xfrm flipH="1">
            <a:off x="280235" y="3481921"/>
            <a:ext cx="262565" cy="251730"/>
          </a:xfrm>
          <a:prstGeom prst="rtTriangle">
            <a:avLst/>
          </a:prstGeom>
          <a:solidFill>
            <a:srgbClr val="F7931F">
              <a:lumMod val="50000"/>
            </a:srgbClr>
          </a:solidFill>
          <a:ln w="12700" cap="flat" cmpd="sng" algn="ctr">
            <a:noFill/>
            <a:prstDash val="solid"/>
            <a:miter lim="800000"/>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l-GR" sz="1200" b="0" i="0" u="none" strike="noStrike" kern="0" cap="none" spc="0" normalizeH="0" baseline="0">
              <a:ln>
                <a:noFill/>
              </a:ln>
              <a:solidFill>
                <a:prstClr val="white"/>
              </a:solidFill>
              <a:effectLst/>
              <a:uLnTx/>
              <a:uFillTx/>
              <a:latin typeface="Calibri" panose="020F0502020204030204" pitchFamily="34" charset="0"/>
              <a:cs typeface="Calibri" panose="020F0502020204030204" pitchFamily="34" charset="0"/>
            </a:endParaRPr>
          </a:p>
        </p:txBody>
      </p:sp>
      <p:sp>
        <p:nvSpPr>
          <p:cNvPr id="36" name="Right Triangle 35">
            <a:extLst>
              <a:ext uri="{FF2B5EF4-FFF2-40B4-BE49-F238E27FC236}">
                <a16:creationId xmlns:a16="http://schemas.microsoft.com/office/drawing/2014/main" id="{DAD37D6A-CD32-5249-9C46-2D27B8E51A73}"/>
              </a:ext>
            </a:extLst>
          </p:cNvPr>
          <p:cNvSpPr/>
          <p:nvPr/>
        </p:nvSpPr>
        <p:spPr>
          <a:xfrm flipH="1">
            <a:off x="2409401" y="3481921"/>
            <a:ext cx="262565" cy="251730"/>
          </a:xfrm>
          <a:prstGeom prst="rtTriangle">
            <a:avLst/>
          </a:prstGeom>
          <a:solidFill>
            <a:srgbClr val="4CC1EF">
              <a:lumMod val="50000"/>
            </a:srgbClr>
          </a:solidFill>
          <a:ln w="12700" cap="flat" cmpd="sng" algn="ctr">
            <a:noFill/>
            <a:prstDash val="solid"/>
            <a:miter lim="800000"/>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l-GR" sz="1200" b="0" i="0" u="none" strike="noStrike" kern="0" cap="none" spc="0" normalizeH="0" baseline="0">
              <a:ln>
                <a:noFill/>
              </a:ln>
              <a:solidFill>
                <a:prstClr val="white"/>
              </a:solidFill>
              <a:effectLst/>
              <a:uLnTx/>
              <a:uFillTx/>
              <a:latin typeface="Calibri" panose="020F0502020204030204" pitchFamily="34" charset="0"/>
              <a:cs typeface="Calibri" panose="020F0502020204030204" pitchFamily="34" charset="0"/>
            </a:endParaRPr>
          </a:p>
        </p:txBody>
      </p:sp>
      <p:sp>
        <p:nvSpPr>
          <p:cNvPr id="37" name="Right Triangle 36">
            <a:extLst>
              <a:ext uri="{FF2B5EF4-FFF2-40B4-BE49-F238E27FC236}">
                <a16:creationId xmlns:a16="http://schemas.microsoft.com/office/drawing/2014/main" id="{9E6B11CF-00BD-8942-B9A7-55A98FC8B21B}"/>
              </a:ext>
            </a:extLst>
          </p:cNvPr>
          <p:cNvSpPr/>
          <p:nvPr/>
        </p:nvSpPr>
        <p:spPr>
          <a:xfrm flipH="1">
            <a:off x="4538567" y="3481921"/>
            <a:ext cx="262565" cy="251730"/>
          </a:xfrm>
          <a:prstGeom prst="rtTriangle">
            <a:avLst/>
          </a:prstGeom>
          <a:solidFill>
            <a:srgbClr val="A2B969">
              <a:lumMod val="50000"/>
            </a:srgbClr>
          </a:solidFill>
          <a:ln w="12700" cap="flat" cmpd="sng" algn="ctr">
            <a:noFill/>
            <a:prstDash val="solid"/>
            <a:miter lim="800000"/>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l-GR" sz="1200" b="0" i="0" u="none" strike="noStrike" kern="0" cap="none" spc="0" normalizeH="0" baseline="0">
              <a:ln>
                <a:noFill/>
              </a:ln>
              <a:solidFill>
                <a:prstClr val="white"/>
              </a:solidFill>
              <a:effectLst/>
              <a:uLnTx/>
              <a:uFillTx/>
              <a:latin typeface="Calibri" panose="020F0502020204030204" pitchFamily="34" charset="0"/>
              <a:cs typeface="Calibri" panose="020F0502020204030204" pitchFamily="34" charset="0"/>
            </a:endParaRPr>
          </a:p>
        </p:txBody>
      </p:sp>
      <p:sp>
        <p:nvSpPr>
          <p:cNvPr id="38" name="Right Triangle 37">
            <a:extLst>
              <a:ext uri="{FF2B5EF4-FFF2-40B4-BE49-F238E27FC236}">
                <a16:creationId xmlns:a16="http://schemas.microsoft.com/office/drawing/2014/main" id="{508CECBE-A8E3-5148-B374-23DFBECBF39C}"/>
              </a:ext>
            </a:extLst>
          </p:cNvPr>
          <p:cNvSpPr/>
          <p:nvPr/>
        </p:nvSpPr>
        <p:spPr>
          <a:xfrm flipH="1">
            <a:off x="6667732" y="3481921"/>
            <a:ext cx="262565" cy="251730"/>
          </a:xfrm>
          <a:prstGeom prst="rtTriangle">
            <a:avLst/>
          </a:prstGeom>
          <a:solidFill>
            <a:schemeClr val="accent4">
              <a:lumMod val="40000"/>
              <a:lumOff val="60000"/>
            </a:schemeClr>
          </a:solidFill>
          <a:ln w="12700" cap="flat" cmpd="sng" algn="ctr">
            <a:noFill/>
            <a:prstDash val="solid"/>
            <a:miter lim="800000"/>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l-GR" sz="1200" b="0" i="0" u="none" strike="noStrike" kern="0" cap="none" spc="0" normalizeH="0" baseline="0">
              <a:ln>
                <a:noFill/>
              </a:ln>
              <a:solidFill>
                <a:prstClr val="white"/>
              </a:solidFill>
              <a:effectLst/>
              <a:uLnTx/>
              <a:uFillTx/>
              <a:latin typeface="Calibri" panose="020F0502020204030204" pitchFamily="34" charset="0"/>
              <a:cs typeface="Calibri" panose="020F0502020204030204" pitchFamily="34" charset="0"/>
            </a:endParaRPr>
          </a:p>
        </p:txBody>
      </p:sp>
      <p:sp>
        <p:nvSpPr>
          <p:cNvPr id="39" name="Shape 1347">
            <a:extLst>
              <a:ext uri="{FF2B5EF4-FFF2-40B4-BE49-F238E27FC236}">
                <a16:creationId xmlns:a16="http://schemas.microsoft.com/office/drawing/2014/main" id="{3094C63C-661F-4D47-A5E4-4937A95914AB}"/>
              </a:ext>
            </a:extLst>
          </p:cNvPr>
          <p:cNvSpPr/>
          <p:nvPr/>
        </p:nvSpPr>
        <p:spPr>
          <a:xfrm>
            <a:off x="-1" y="3683345"/>
            <a:ext cx="9144001" cy="1785066"/>
          </a:xfrm>
          <a:prstGeom prst="rect">
            <a:avLst/>
          </a:prstGeom>
          <a:gradFill flip="none" rotWithShape="1">
            <a:gsLst>
              <a:gs pos="0">
                <a:srgbClr val="D3D3D3">
                  <a:lumMod val="50000"/>
                </a:srgbClr>
              </a:gs>
              <a:gs pos="40000">
                <a:srgbClr val="D3D3D3"/>
              </a:gs>
              <a:gs pos="100000">
                <a:srgbClr val="D3D3D3">
                  <a:lumMod val="50000"/>
                </a:srgbClr>
              </a:gs>
              <a:gs pos="60000">
                <a:srgbClr val="D3D3D3"/>
              </a:gs>
            </a:gsLst>
            <a:lin ang="5400000" scaled="1"/>
            <a:tileRect/>
          </a:gradFill>
          <a:ln w="12700">
            <a:miter lim="400000"/>
          </a:ln>
          <a:effectLst/>
        </p:spPr>
        <p:txBody>
          <a:bodyPr lIns="34289" rIns="34289"/>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1pPr>
            <a:lvl2pPr marL="0" marR="0" indent="457189"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2pPr>
            <a:lvl3pPr marL="0" marR="0" indent="914377"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3pPr>
            <a:lvl4pPr marL="0" marR="0" indent="1371565"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4pPr>
            <a:lvl5pPr marL="0" marR="0" indent="1828754"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5pPr>
            <a:lvl6pPr marL="0" marR="0" indent="2285943"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6pPr>
            <a:lvl7pPr marL="0" marR="0" indent="2743131"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7pPr>
            <a:lvl8pPr marL="0" marR="0" indent="3200319"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8pPr>
            <a:lvl9pPr marL="0" marR="0" indent="3657508"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9pPr>
          </a:lstStyle>
          <a:p>
            <a:pPr marL="0" marR="0" lvl="0" indent="0" algn="l" defTabSz="914377" rtl="0" eaLnBrk="1" fontAlgn="auto" latinLnBrk="0" hangingPunct="0">
              <a:lnSpc>
                <a:spcPct val="100000"/>
              </a:lnSpc>
              <a:spcBef>
                <a:spcPts val="0"/>
              </a:spcBef>
              <a:spcAft>
                <a:spcPts val="0"/>
              </a:spcAft>
              <a:buClrTx/>
              <a:buSzTx/>
              <a:buFontTx/>
              <a:buNone/>
              <a:tabLst/>
              <a:defRPr/>
            </a:pPr>
            <a:endParaRPr kumimoji="0" lang="el-GR" sz="1350" b="0" i="0" u="none" strike="noStrike" kern="0" cap="none" spc="0" normalizeH="0" baseline="0">
              <a:ln>
                <a:noFill/>
              </a:ln>
              <a:solidFill>
                <a:srgbClr val="000000"/>
              </a:solidFill>
              <a:effectLst/>
              <a:uLnTx/>
              <a:uFillTx/>
              <a:latin typeface="Calibri" panose="020F0502020204030204" pitchFamily="34" charset="0"/>
              <a:cs typeface="Calibri" panose="020F0502020204030204" pitchFamily="34" charset="0"/>
              <a:sym typeface="Calibri"/>
            </a:endParaRPr>
          </a:p>
        </p:txBody>
      </p:sp>
      <p:sp>
        <p:nvSpPr>
          <p:cNvPr id="40" name="Shape 1366">
            <a:extLst>
              <a:ext uri="{FF2B5EF4-FFF2-40B4-BE49-F238E27FC236}">
                <a16:creationId xmlns:a16="http://schemas.microsoft.com/office/drawing/2014/main" id="{4138126E-220B-DB4C-9A2F-79F95020C549}"/>
              </a:ext>
            </a:extLst>
          </p:cNvPr>
          <p:cNvSpPr/>
          <p:nvPr/>
        </p:nvSpPr>
        <p:spPr>
          <a:xfrm rot="5400000">
            <a:off x="156019" y="3868702"/>
            <a:ext cx="2251336" cy="1477772"/>
          </a:xfrm>
          <a:prstGeom prst="rect">
            <a:avLst/>
          </a:prstGeom>
          <a:solidFill>
            <a:srgbClr val="F7931F"/>
          </a:solidFill>
          <a:ln w="12700" cap="flat">
            <a:noFill/>
            <a:miter lim="400000"/>
          </a:ln>
          <a:effectLst/>
        </p:spPr>
        <p:txBody>
          <a:bodyPr wrap="square" lIns="34289" tIns="34289" rIns="34289" bIns="34289" numCol="1" anchor="ctr">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1pPr>
            <a:lvl2pPr marL="0" marR="0" indent="457189"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2pPr>
            <a:lvl3pPr marL="0" marR="0" indent="914377"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3pPr>
            <a:lvl4pPr marL="0" marR="0" indent="1371565"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4pPr>
            <a:lvl5pPr marL="0" marR="0" indent="1828754"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5pPr>
            <a:lvl6pPr marL="0" marR="0" indent="2285943"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6pPr>
            <a:lvl7pPr marL="0" marR="0" indent="2743131"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7pPr>
            <a:lvl8pPr marL="0" marR="0" indent="3200319"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8pPr>
            <a:lvl9pPr marL="0" marR="0" indent="3657508"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9pPr>
          </a:lstStyle>
          <a:p>
            <a:pPr marL="0" marR="0" lvl="0" indent="0" algn="ctr" defTabSz="914377" rtl="0" eaLnBrk="1" fontAlgn="auto" latinLnBrk="0" hangingPunct="0">
              <a:lnSpc>
                <a:spcPct val="100000"/>
              </a:lnSpc>
              <a:spcBef>
                <a:spcPts val="0"/>
              </a:spcBef>
              <a:spcAft>
                <a:spcPts val="0"/>
              </a:spcAft>
              <a:buClrTx/>
              <a:buSzTx/>
              <a:buFontTx/>
              <a:buNone/>
              <a:tabLst/>
              <a:defRPr sz="2400">
                <a:solidFill>
                  <a:srgbClr val="FFFFFF"/>
                </a:solidFill>
              </a:defRPr>
            </a:pPr>
            <a:endParaRPr kumimoji="0" lang="el-GR" sz="2400" b="0" i="0" u="none" strike="noStrike" kern="0" cap="none" spc="0" normalizeH="0" baseline="0">
              <a:ln>
                <a:noFill/>
              </a:ln>
              <a:solidFill>
                <a:srgbClr val="FFFFFF"/>
              </a:solidFill>
              <a:effectLst/>
              <a:uLnTx/>
              <a:uFillTx/>
              <a:latin typeface="Calibri" panose="020F0502020204030204" pitchFamily="34" charset="0"/>
              <a:cs typeface="Calibri" panose="020F0502020204030204" pitchFamily="34" charset="0"/>
              <a:sym typeface="Calibri"/>
            </a:endParaRPr>
          </a:p>
        </p:txBody>
      </p:sp>
      <p:sp>
        <p:nvSpPr>
          <p:cNvPr id="41" name="Right Triangle 40">
            <a:extLst>
              <a:ext uri="{FF2B5EF4-FFF2-40B4-BE49-F238E27FC236}">
                <a16:creationId xmlns:a16="http://schemas.microsoft.com/office/drawing/2014/main" id="{F02B11AE-E6AC-0F4D-8C6F-127B2944156B}"/>
              </a:ext>
            </a:extLst>
          </p:cNvPr>
          <p:cNvSpPr/>
          <p:nvPr/>
        </p:nvSpPr>
        <p:spPr>
          <a:xfrm flipH="1" flipV="1">
            <a:off x="278637" y="5468410"/>
            <a:ext cx="262565" cy="264846"/>
          </a:xfrm>
          <a:prstGeom prst="rtTriangle">
            <a:avLst/>
          </a:prstGeom>
          <a:solidFill>
            <a:srgbClr val="F7931F">
              <a:lumMod val="50000"/>
            </a:srgbClr>
          </a:solidFill>
          <a:ln w="12700" cap="flat" cmpd="sng" algn="ctr">
            <a:noFill/>
            <a:prstDash val="solid"/>
            <a:miter lim="800000"/>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l-GR" sz="1200" b="0" i="0" u="none" strike="noStrike" kern="0" cap="none" spc="0" normalizeH="0" baseline="0">
              <a:ln>
                <a:noFill/>
              </a:ln>
              <a:solidFill>
                <a:prstClr val="white"/>
              </a:solidFill>
              <a:effectLst/>
              <a:uLnTx/>
              <a:uFillTx/>
              <a:latin typeface="Calibri" panose="020F0502020204030204" pitchFamily="34" charset="0"/>
              <a:cs typeface="Calibri" panose="020F0502020204030204" pitchFamily="34" charset="0"/>
            </a:endParaRPr>
          </a:p>
        </p:txBody>
      </p:sp>
      <p:sp>
        <p:nvSpPr>
          <p:cNvPr id="42" name="Shape 1366">
            <a:extLst>
              <a:ext uri="{FF2B5EF4-FFF2-40B4-BE49-F238E27FC236}">
                <a16:creationId xmlns:a16="http://schemas.microsoft.com/office/drawing/2014/main" id="{68A4C4ED-4499-F349-A541-72053439624F}"/>
              </a:ext>
            </a:extLst>
          </p:cNvPr>
          <p:cNvSpPr/>
          <p:nvPr/>
        </p:nvSpPr>
        <p:spPr>
          <a:xfrm rot="5400000">
            <a:off x="2285185" y="3868702"/>
            <a:ext cx="2251336" cy="1477772"/>
          </a:xfrm>
          <a:prstGeom prst="rect">
            <a:avLst/>
          </a:prstGeom>
          <a:solidFill>
            <a:srgbClr val="4CC1EF"/>
          </a:solidFill>
          <a:ln w="12700" cap="flat">
            <a:noFill/>
            <a:miter lim="400000"/>
          </a:ln>
          <a:effectLst/>
        </p:spPr>
        <p:txBody>
          <a:bodyPr wrap="square" lIns="34289" tIns="34289" rIns="34289" bIns="34289" numCol="1" anchor="ctr">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1pPr>
            <a:lvl2pPr marL="0" marR="0" indent="457189"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2pPr>
            <a:lvl3pPr marL="0" marR="0" indent="914377"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3pPr>
            <a:lvl4pPr marL="0" marR="0" indent="1371565"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4pPr>
            <a:lvl5pPr marL="0" marR="0" indent="1828754"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5pPr>
            <a:lvl6pPr marL="0" marR="0" indent="2285943"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6pPr>
            <a:lvl7pPr marL="0" marR="0" indent="2743131"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7pPr>
            <a:lvl8pPr marL="0" marR="0" indent="3200319"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8pPr>
            <a:lvl9pPr marL="0" marR="0" indent="3657508"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9pPr>
          </a:lstStyle>
          <a:p>
            <a:pPr marL="0" marR="0" lvl="0" indent="0" algn="ctr" defTabSz="914377" rtl="0" eaLnBrk="1" fontAlgn="auto" latinLnBrk="0" hangingPunct="0">
              <a:lnSpc>
                <a:spcPct val="100000"/>
              </a:lnSpc>
              <a:spcBef>
                <a:spcPts val="0"/>
              </a:spcBef>
              <a:spcAft>
                <a:spcPts val="0"/>
              </a:spcAft>
              <a:buClrTx/>
              <a:buSzTx/>
              <a:buFontTx/>
              <a:buNone/>
              <a:tabLst/>
              <a:defRPr sz="2400">
                <a:solidFill>
                  <a:srgbClr val="FFFFFF"/>
                </a:solidFill>
              </a:defRPr>
            </a:pPr>
            <a:endParaRPr kumimoji="0" lang="el-GR" sz="2400" b="0" i="0" u="none" strike="noStrike" kern="0" cap="none" spc="0" normalizeH="0" baseline="0">
              <a:ln>
                <a:noFill/>
              </a:ln>
              <a:solidFill>
                <a:srgbClr val="FFFFFF"/>
              </a:solidFill>
              <a:effectLst/>
              <a:uLnTx/>
              <a:uFillTx/>
              <a:latin typeface="Calibri" panose="020F0502020204030204" pitchFamily="34" charset="0"/>
              <a:cs typeface="Calibri" panose="020F0502020204030204" pitchFamily="34" charset="0"/>
              <a:sym typeface="Calibri"/>
            </a:endParaRPr>
          </a:p>
        </p:txBody>
      </p:sp>
      <p:sp>
        <p:nvSpPr>
          <p:cNvPr id="43" name="Right Triangle 42">
            <a:extLst>
              <a:ext uri="{FF2B5EF4-FFF2-40B4-BE49-F238E27FC236}">
                <a16:creationId xmlns:a16="http://schemas.microsoft.com/office/drawing/2014/main" id="{3B24B0F5-CD25-A14F-AA37-63EA97EFA824}"/>
              </a:ext>
            </a:extLst>
          </p:cNvPr>
          <p:cNvSpPr/>
          <p:nvPr/>
        </p:nvSpPr>
        <p:spPr>
          <a:xfrm flipH="1" flipV="1">
            <a:off x="2411414" y="5468410"/>
            <a:ext cx="262565" cy="264846"/>
          </a:xfrm>
          <a:prstGeom prst="rtTriangle">
            <a:avLst/>
          </a:prstGeom>
          <a:solidFill>
            <a:srgbClr val="4CC1EF">
              <a:lumMod val="50000"/>
            </a:srgbClr>
          </a:solidFill>
          <a:ln w="12700" cap="flat" cmpd="sng" algn="ctr">
            <a:noFill/>
            <a:prstDash val="solid"/>
            <a:miter lim="800000"/>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l-GR" sz="1200" b="0" i="0" u="none" strike="noStrike" kern="0" cap="none" spc="0" normalizeH="0" baseline="0">
              <a:ln>
                <a:noFill/>
              </a:ln>
              <a:solidFill>
                <a:prstClr val="white"/>
              </a:solidFill>
              <a:effectLst/>
              <a:uLnTx/>
              <a:uFillTx/>
              <a:latin typeface="Calibri" panose="020F0502020204030204" pitchFamily="34" charset="0"/>
              <a:cs typeface="Calibri" panose="020F0502020204030204" pitchFamily="34" charset="0"/>
            </a:endParaRPr>
          </a:p>
        </p:txBody>
      </p:sp>
      <p:sp>
        <p:nvSpPr>
          <p:cNvPr id="44" name="Right Triangle 43">
            <a:extLst>
              <a:ext uri="{FF2B5EF4-FFF2-40B4-BE49-F238E27FC236}">
                <a16:creationId xmlns:a16="http://schemas.microsoft.com/office/drawing/2014/main" id="{A055A2FC-9B62-A94A-BAEB-572920F12F4D}"/>
              </a:ext>
            </a:extLst>
          </p:cNvPr>
          <p:cNvSpPr/>
          <p:nvPr/>
        </p:nvSpPr>
        <p:spPr>
          <a:xfrm flipH="1" flipV="1">
            <a:off x="4549818" y="5468410"/>
            <a:ext cx="262565" cy="264846"/>
          </a:xfrm>
          <a:prstGeom prst="rtTriangle">
            <a:avLst/>
          </a:prstGeom>
          <a:solidFill>
            <a:srgbClr val="A2B969">
              <a:lumMod val="50000"/>
            </a:srgbClr>
          </a:solidFill>
          <a:ln w="12700" cap="flat" cmpd="sng" algn="ctr">
            <a:noFill/>
            <a:prstDash val="solid"/>
            <a:miter lim="800000"/>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l-GR" sz="1200" b="0" i="0" u="none" strike="noStrike" kern="0" cap="none" spc="0" normalizeH="0" baseline="0">
              <a:ln>
                <a:noFill/>
              </a:ln>
              <a:solidFill>
                <a:prstClr val="white"/>
              </a:solidFill>
              <a:effectLst/>
              <a:uLnTx/>
              <a:uFillTx/>
              <a:latin typeface="Calibri" panose="020F0502020204030204" pitchFamily="34" charset="0"/>
              <a:cs typeface="Calibri" panose="020F0502020204030204" pitchFamily="34" charset="0"/>
            </a:endParaRPr>
          </a:p>
        </p:txBody>
      </p:sp>
      <p:sp>
        <p:nvSpPr>
          <p:cNvPr id="45" name="Shape 1366">
            <a:extLst>
              <a:ext uri="{FF2B5EF4-FFF2-40B4-BE49-F238E27FC236}">
                <a16:creationId xmlns:a16="http://schemas.microsoft.com/office/drawing/2014/main" id="{A4F7F862-1DFB-6348-BCA4-C18B5BFFA881}"/>
              </a:ext>
            </a:extLst>
          </p:cNvPr>
          <p:cNvSpPr/>
          <p:nvPr/>
        </p:nvSpPr>
        <p:spPr>
          <a:xfrm rot="5400000">
            <a:off x="6774432" y="3637786"/>
            <a:ext cx="2251336" cy="1939604"/>
          </a:xfrm>
          <a:prstGeom prst="rect">
            <a:avLst/>
          </a:prstGeom>
          <a:solidFill>
            <a:schemeClr val="accent4">
              <a:lumMod val="40000"/>
              <a:lumOff val="60000"/>
            </a:schemeClr>
          </a:solidFill>
          <a:ln w="12700" cap="flat">
            <a:noFill/>
            <a:miter lim="400000"/>
          </a:ln>
          <a:effectLst/>
        </p:spPr>
        <p:txBody>
          <a:bodyPr wrap="square" lIns="34289" tIns="34289" rIns="34289" bIns="34289" numCol="1" anchor="ctr">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1pPr>
            <a:lvl2pPr marL="0" marR="0" indent="457189"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2pPr>
            <a:lvl3pPr marL="0" marR="0" indent="914377"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3pPr>
            <a:lvl4pPr marL="0" marR="0" indent="1371565"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4pPr>
            <a:lvl5pPr marL="0" marR="0" indent="1828754"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5pPr>
            <a:lvl6pPr marL="0" marR="0" indent="2285943"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6pPr>
            <a:lvl7pPr marL="0" marR="0" indent="2743131"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7pPr>
            <a:lvl8pPr marL="0" marR="0" indent="3200319"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8pPr>
            <a:lvl9pPr marL="0" marR="0" indent="3657508"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9pPr>
          </a:lstStyle>
          <a:p>
            <a:pPr marL="0" marR="0" lvl="0" indent="0" algn="ctr" defTabSz="914377" rtl="0" eaLnBrk="1" fontAlgn="auto" latinLnBrk="0" hangingPunct="0">
              <a:lnSpc>
                <a:spcPct val="100000"/>
              </a:lnSpc>
              <a:spcBef>
                <a:spcPts val="0"/>
              </a:spcBef>
              <a:spcAft>
                <a:spcPts val="0"/>
              </a:spcAft>
              <a:buClrTx/>
              <a:buSzTx/>
              <a:buFontTx/>
              <a:buNone/>
              <a:tabLst/>
              <a:defRPr sz="2400">
                <a:solidFill>
                  <a:srgbClr val="FFFFFF"/>
                </a:solidFill>
              </a:defRPr>
            </a:pPr>
            <a:endParaRPr kumimoji="0" lang="el-GR" sz="2400" b="0" i="0" u="none" strike="noStrike" kern="0" cap="none" spc="0" normalizeH="0" baseline="0">
              <a:ln>
                <a:noFill/>
              </a:ln>
              <a:solidFill>
                <a:srgbClr val="FFFFFF"/>
              </a:solidFill>
              <a:effectLst/>
              <a:uLnTx/>
              <a:uFillTx/>
              <a:latin typeface="Calibri" panose="020F0502020204030204" pitchFamily="34" charset="0"/>
              <a:cs typeface="Calibri" panose="020F0502020204030204" pitchFamily="34" charset="0"/>
              <a:sym typeface="Calibri"/>
            </a:endParaRPr>
          </a:p>
        </p:txBody>
      </p:sp>
      <p:sp>
        <p:nvSpPr>
          <p:cNvPr id="46" name="Right Triangle 45">
            <a:extLst>
              <a:ext uri="{FF2B5EF4-FFF2-40B4-BE49-F238E27FC236}">
                <a16:creationId xmlns:a16="http://schemas.microsoft.com/office/drawing/2014/main" id="{25AD696A-A704-9942-A6B5-FF7237B5ADAC}"/>
              </a:ext>
            </a:extLst>
          </p:cNvPr>
          <p:cNvSpPr/>
          <p:nvPr/>
        </p:nvSpPr>
        <p:spPr>
          <a:xfrm flipH="1" flipV="1">
            <a:off x="6673359" y="5468410"/>
            <a:ext cx="262565" cy="264846"/>
          </a:xfrm>
          <a:prstGeom prst="rtTriangle">
            <a:avLst/>
          </a:prstGeom>
          <a:solidFill>
            <a:schemeClr val="accent4">
              <a:lumMod val="40000"/>
              <a:lumOff val="60000"/>
            </a:schemeClr>
          </a:solidFill>
          <a:ln w="12700" cap="flat" cmpd="sng" algn="ctr">
            <a:noFill/>
            <a:prstDash val="solid"/>
            <a:miter lim="800000"/>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l-GR" sz="1200" b="0" i="0" u="none" strike="noStrike" kern="0" cap="none" spc="0" normalizeH="0" baseline="0">
              <a:ln>
                <a:noFill/>
              </a:ln>
              <a:solidFill>
                <a:prstClr val="white"/>
              </a:solidFill>
              <a:effectLst/>
              <a:uLnTx/>
              <a:uFillTx/>
              <a:latin typeface="Calibri" panose="020F0502020204030204" pitchFamily="34" charset="0"/>
              <a:cs typeface="Calibri" panose="020F0502020204030204" pitchFamily="34" charset="0"/>
            </a:endParaRPr>
          </a:p>
        </p:txBody>
      </p:sp>
      <p:sp>
        <p:nvSpPr>
          <p:cNvPr id="52" name="Isosceles Triangle 21">
            <a:extLst>
              <a:ext uri="{FF2B5EF4-FFF2-40B4-BE49-F238E27FC236}">
                <a16:creationId xmlns:a16="http://schemas.microsoft.com/office/drawing/2014/main" id="{8DCA4CF5-7FC8-0B40-813B-24657E520860}"/>
              </a:ext>
            </a:extLst>
          </p:cNvPr>
          <p:cNvSpPr/>
          <p:nvPr/>
        </p:nvSpPr>
        <p:spPr>
          <a:xfrm rot="5400000">
            <a:off x="1124244" y="4378250"/>
            <a:ext cx="2251336" cy="458676"/>
          </a:xfrm>
          <a:prstGeom prst="triangle">
            <a:avLst/>
          </a:prstGeom>
          <a:solidFill>
            <a:srgbClr val="F7931F"/>
          </a:solidFill>
          <a:ln w="12700" cap="flat" cmpd="sng" algn="ctr">
            <a:noFill/>
            <a:prstDash val="solid"/>
            <a:miter lim="800000"/>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l-GR" sz="1200" b="0" i="0" u="none" strike="noStrike" kern="0" cap="none" spc="0" normalizeH="0" baseline="0">
              <a:ln>
                <a:noFill/>
              </a:ln>
              <a:solidFill>
                <a:prstClr val="white"/>
              </a:solidFill>
              <a:effectLst/>
              <a:uLnTx/>
              <a:uFillTx/>
              <a:latin typeface="Calibri" panose="020F0502020204030204" pitchFamily="34" charset="0"/>
              <a:cs typeface="Calibri" panose="020F0502020204030204" pitchFamily="34" charset="0"/>
            </a:endParaRPr>
          </a:p>
        </p:txBody>
      </p:sp>
      <p:sp>
        <p:nvSpPr>
          <p:cNvPr id="53" name="Isosceles Triangle 22">
            <a:extLst>
              <a:ext uri="{FF2B5EF4-FFF2-40B4-BE49-F238E27FC236}">
                <a16:creationId xmlns:a16="http://schemas.microsoft.com/office/drawing/2014/main" id="{3000B995-AA54-2A4D-8A99-5A72249F5B8F}"/>
              </a:ext>
            </a:extLst>
          </p:cNvPr>
          <p:cNvSpPr/>
          <p:nvPr/>
        </p:nvSpPr>
        <p:spPr>
          <a:xfrm rot="5400000">
            <a:off x="3247785" y="4378250"/>
            <a:ext cx="2251336" cy="458676"/>
          </a:xfrm>
          <a:prstGeom prst="triangle">
            <a:avLst/>
          </a:prstGeom>
          <a:solidFill>
            <a:srgbClr val="4CC1EF"/>
          </a:solidFill>
          <a:ln w="12700" cap="flat" cmpd="sng" algn="ctr">
            <a:noFill/>
            <a:prstDash val="solid"/>
            <a:miter lim="800000"/>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l-GR" sz="1200" b="0" i="0" u="none" strike="noStrike" kern="0" cap="none" spc="0" normalizeH="0" baseline="0">
              <a:ln>
                <a:noFill/>
              </a:ln>
              <a:solidFill>
                <a:prstClr val="white"/>
              </a:solidFill>
              <a:effectLst/>
              <a:uLnTx/>
              <a:uFillTx/>
              <a:latin typeface="Calibri" panose="020F0502020204030204" pitchFamily="34" charset="0"/>
              <a:cs typeface="Calibri" panose="020F0502020204030204" pitchFamily="34" charset="0"/>
            </a:endParaRPr>
          </a:p>
        </p:txBody>
      </p:sp>
      <p:sp>
        <p:nvSpPr>
          <p:cNvPr id="54" name="Shape 1366">
            <a:extLst>
              <a:ext uri="{FF2B5EF4-FFF2-40B4-BE49-F238E27FC236}">
                <a16:creationId xmlns:a16="http://schemas.microsoft.com/office/drawing/2014/main" id="{D88B5C74-0DD7-D248-AB30-7E2D55831183}"/>
              </a:ext>
            </a:extLst>
          </p:cNvPr>
          <p:cNvSpPr/>
          <p:nvPr/>
        </p:nvSpPr>
        <p:spPr>
          <a:xfrm rot="5400000">
            <a:off x="4414350" y="3868701"/>
            <a:ext cx="2251336" cy="1477773"/>
          </a:xfrm>
          <a:prstGeom prst="rect">
            <a:avLst/>
          </a:prstGeom>
          <a:solidFill>
            <a:srgbClr val="A2B969"/>
          </a:solidFill>
          <a:ln w="12700" cap="flat">
            <a:noFill/>
            <a:miter lim="400000"/>
          </a:ln>
          <a:effectLst/>
        </p:spPr>
        <p:txBody>
          <a:bodyPr wrap="square" lIns="34289" tIns="34289" rIns="34289" bIns="34289" numCol="1" anchor="ctr">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1pPr>
            <a:lvl2pPr marL="0" marR="0" indent="457189"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2pPr>
            <a:lvl3pPr marL="0" marR="0" indent="914377"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3pPr>
            <a:lvl4pPr marL="0" marR="0" indent="1371565"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4pPr>
            <a:lvl5pPr marL="0" marR="0" indent="1828754"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5pPr>
            <a:lvl6pPr marL="0" marR="0" indent="2285943"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6pPr>
            <a:lvl7pPr marL="0" marR="0" indent="2743131"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7pPr>
            <a:lvl8pPr marL="0" marR="0" indent="3200319"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8pPr>
            <a:lvl9pPr marL="0" marR="0" indent="3657508"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9pPr>
          </a:lstStyle>
          <a:p>
            <a:pPr marL="0" marR="0" lvl="0" indent="0" algn="ctr" defTabSz="914377" rtl="0" eaLnBrk="1" fontAlgn="auto" latinLnBrk="0" hangingPunct="0">
              <a:lnSpc>
                <a:spcPct val="100000"/>
              </a:lnSpc>
              <a:spcBef>
                <a:spcPts val="0"/>
              </a:spcBef>
              <a:spcAft>
                <a:spcPts val="0"/>
              </a:spcAft>
              <a:buClrTx/>
              <a:buSzTx/>
              <a:buFontTx/>
              <a:buNone/>
              <a:tabLst/>
              <a:defRPr sz="2400">
                <a:solidFill>
                  <a:srgbClr val="FFFFFF"/>
                </a:solidFill>
              </a:defRPr>
            </a:pPr>
            <a:endParaRPr kumimoji="0" lang="el-GR" sz="2400" b="0" i="0" u="none" strike="noStrike" kern="0" cap="none" spc="0" normalizeH="0" baseline="0">
              <a:ln>
                <a:noFill/>
              </a:ln>
              <a:solidFill>
                <a:srgbClr val="FFFFFF"/>
              </a:solidFill>
              <a:effectLst/>
              <a:uLnTx/>
              <a:uFillTx/>
              <a:latin typeface="Calibri" panose="020F0502020204030204" pitchFamily="34" charset="0"/>
              <a:cs typeface="Calibri" panose="020F0502020204030204" pitchFamily="34" charset="0"/>
              <a:sym typeface="Calibri"/>
            </a:endParaRPr>
          </a:p>
        </p:txBody>
      </p:sp>
      <p:sp>
        <p:nvSpPr>
          <p:cNvPr id="55" name="Isosceles Triangle 24">
            <a:extLst>
              <a:ext uri="{FF2B5EF4-FFF2-40B4-BE49-F238E27FC236}">
                <a16:creationId xmlns:a16="http://schemas.microsoft.com/office/drawing/2014/main" id="{6F24B1D7-1AA0-524C-AA04-3C4B38FFCE74}"/>
              </a:ext>
            </a:extLst>
          </p:cNvPr>
          <p:cNvSpPr/>
          <p:nvPr/>
        </p:nvSpPr>
        <p:spPr>
          <a:xfrm rot="5400000">
            <a:off x="5382574" y="4378250"/>
            <a:ext cx="2251336" cy="458676"/>
          </a:xfrm>
          <a:prstGeom prst="triangle">
            <a:avLst/>
          </a:prstGeom>
          <a:solidFill>
            <a:srgbClr val="A2B969"/>
          </a:solidFill>
          <a:ln w="12700" cap="flat" cmpd="sng" algn="ctr">
            <a:noFill/>
            <a:prstDash val="solid"/>
            <a:miter lim="800000"/>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l-GR" sz="1200" b="0" i="0" u="none" strike="noStrike" kern="0" cap="none" spc="0" normalizeH="0" baseline="0">
              <a:ln>
                <a:noFill/>
              </a:ln>
              <a:solidFill>
                <a:prstClr val="white"/>
              </a:solidFill>
              <a:effectLst/>
              <a:uLnTx/>
              <a:uFillTx/>
              <a:latin typeface="Calibri" panose="020F0502020204030204" pitchFamily="34" charset="0"/>
              <a:cs typeface="Calibri" panose="020F0502020204030204" pitchFamily="34" charset="0"/>
            </a:endParaRPr>
          </a:p>
        </p:txBody>
      </p:sp>
      <p:grpSp>
        <p:nvGrpSpPr>
          <p:cNvPr id="56" name="Group 55">
            <a:extLst>
              <a:ext uri="{FF2B5EF4-FFF2-40B4-BE49-F238E27FC236}">
                <a16:creationId xmlns:a16="http://schemas.microsoft.com/office/drawing/2014/main" id="{84648855-87FD-7041-A1DC-09441C311865}"/>
              </a:ext>
            </a:extLst>
          </p:cNvPr>
          <p:cNvGrpSpPr/>
          <p:nvPr/>
        </p:nvGrpSpPr>
        <p:grpSpPr>
          <a:xfrm>
            <a:off x="4848266" y="3880369"/>
            <a:ext cx="1676923" cy="1348831"/>
            <a:chOff x="830405" y="2625286"/>
            <a:chExt cx="1887084" cy="2681759"/>
          </a:xfrm>
        </p:grpSpPr>
        <p:sp>
          <p:nvSpPr>
            <p:cNvPr id="57" name="TextBox 56">
              <a:extLst>
                <a:ext uri="{FF2B5EF4-FFF2-40B4-BE49-F238E27FC236}">
                  <a16:creationId xmlns:a16="http://schemas.microsoft.com/office/drawing/2014/main" id="{0E24E830-600F-704A-A7FF-48D9B8A90AE2}"/>
                </a:ext>
              </a:extLst>
            </p:cNvPr>
            <p:cNvSpPr txBox="1"/>
            <p:nvPr/>
          </p:nvSpPr>
          <p:spPr>
            <a:xfrm>
              <a:off x="830405" y="2625286"/>
              <a:ext cx="1887084" cy="673117"/>
            </a:xfrm>
            <a:prstGeom prst="rect">
              <a:avLst/>
            </a:prstGeom>
            <a:noFill/>
          </p:spPr>
          <p:txBody>
            <a:bodyPr wrap="square" lIns="0" rIns="0" rtlCol="0" anchor="b">
              <a:spAutoFit/>
            </a:bodyPr>
            <a:lstStyle/>
            <a:p>
              <a:pPr algn="ctr" eaLnBrk="1" fontAlgn="auto" hangingPunct="1">
                <a:spcBef>
                  <a:spcPts val="0"/>
                </a:spcBef>
                <a:spcAft>
                  <a:spcPts val="0"/>
                </a:spcAft>
              </a:pPr>
              <a:endParaRPr lang="el-GR" sz="1600" b="1">
                <a:solidFill>
                  <a:srgbClr val="002060"/>
                </a:solidFill>
                <a:latin typeface="Calibri" panose="020F0502020204030204" pitchFamily="34" charset="0"/>
                <a:cs typeface="Calibri" panose="020F0502020204030204" pitchFamily="34" charset="0"/>
              </a:endParaRPr>
            </a:p>
          </p:txBody>
        </p:sp>
        <p:sp>
          <p:nvSpPr>
            <p:cNvPr id="58" name="TextBox 57">
              <a:extLst>
                <a:ext uri="{FF2B5EF4-FFF2-40B4-BE49-F238E27FC236}">
                  <a16:creationId xmlns:a16="http://schemas.microsoft.com/office/drawing/2014/main" id="{A126F682-30A9-1546-AC6D-5F43FB1C8066}"/>
                </a:ext>
              </a:extLst>
            </p:cNvPr>
            <p:cNvSpPr txBox="1"/>
            <p:nvPr/>
          </p:nvSpPr>
          <p:spPr>
            <a:xfrm>
              <a:off x="1079021" y="3471271"/>
              <a:ext cx="1385273" cy="1835774"/>
            </a:xfrm>
            <a:prstGeom prst="rect">
              <a:avLst/>
            </a:prstGeom>
            <a:noFill/>
          </p:spPr>
          <p:txBody>
            <a:bodyPr wrap="square" lIns="0" rIns="0" rtlCol="0" anchor="t">
              <a:spAutoFit/>
            </a:bodyPr>
            <a:lstStyle/>
            <a:p>
              <a:pPr lvl="0" algn="ctr"/>
              <a:r>
                <a:rPr lang="el-GR" b="1" dirty="0">
                  <a:solidFill>
                    <a:schemeClr val="accent6">
                      <a:lumMod val="75000"/>
                    </a:schemeClr>
                  </a:solidFill>
                </a:rPr>
                <a:t>R.6</a:t>
              </a:r>
              <a:endParaRPr lang="en-US" b="1" dirty="0">
                <a:solidFill>
                  <a:schemeClr val="accent6">
                    <a:lumMod val="75000"/>
                  </a:schemeClr>
                </a:solidFill>
              </a:endParaRPr>
            </a:p>
            <a:p>
              <a:pPr lvl="0" algn="ctr"/>
              <a:r>
                <a:rPr lang="el-GR" b="1" dirty="0">
                  <a:solidFill>
                    <a:schemeClr val="accent6">
                      <a:lumMod val="75000"/>
                    </a:schemeClr>
                  </a:solidFill>
                </a:rPr>
                <a:t>O.4 O.5 O.6  O.7 </a:t>
              </a:r>
            </a:p>
          </p:txBody>
        </p:sp>
      </p:grpSp>
      <p:sp>
        <p:nvSpPr>
          <p:cNvPr id="59" name="TextBox 58">
            <a:extLst>
              <a:ext uri="{FF2B5EF4-FFF2-40B4-BE49-F238E27FC236}">
                <a16:creationId xmlns:a16="http://schemas.microsoft.com/office/drawing/2014/main" id="{34E8EE59-4A1B-3D48-AFB8-72D326653CBB}"/>
              </a:ext>
            </a:extLst>
          </p:cNvPr>
          <p:cNvSpPr txBox="1"/>
          <p:nvPr/>
        </p:nvSpPr>
        <p:spPr>
          <a:xfrm>
            <a:off x="7111535" y="4240259"/>
            <a:ext cx="1749587" cy="1200329"/>
          </a:xfrm>
          <a:prstGeom prst="rect">
            <a:avLst/>
          </a:prstGeom>
          <a:noFill/>
        </p:spPr>
        <p:txBody>
          <a:bodyPr wrap="square" lIns="0" rIns="0" rtlCol="0" anchor="t">
            <a:spAutoFit/>
          </a:bodyPr>
          <a:lstStyle/>
          <a:p>
            <a:pPr lvl="0">
              <a:buFont typeface="Wingdings" panose="05000000000000000000" pitchFamily="2" charset="2"/>
              <a:buChar char="ü"/>
            </a:pPr>
            <a:r>
              <a:rPr lang="el-GR" sz="1200" b="1" dirty="0"/>
              <a:t>I</a:t>
            </a:r>
            <a:r>
              <a:rPr lang="el-GR" sz="1200" b="1" dirty="0">
                <a:solidFill>
                  <a:srgbClr val="002060"/>
                </a:solidFill>
              </a:rPr>
              <a:t>.2 Μείωση των εισοδηματικών ανισοτήτων</a:t>
            </a:r>
            <a:endParaRPr lang="en-US" sz="1200" b="1" dirty="0">
              <a:solidFill>
                <a:srgbClr val="002060"/>
              </a:solidFill>
            </a:endParaRPr>
          </a:p>
          <a:p>
            <a:pPr lvl="0">
              <a:buFont typeface="Wingdings" panose="05000000000000000000" pitchFamily="2" charset="2"/>
              <a:buChar char="ü"/>
            </a:pPr>
            <a:r>
              <a:rPr lang="el-GR" sz="1200" b="1" dirty="0">
                <a:solidFill>
                  <a:srgbClr val="002060"/>
                </a:solidFill>
              </a:rPr>
              <a:t>I.4 Στήριξη του βιώσιμου γεωργικού εισοδήματος</a:t>
            </a:r>
            <a:endParaRPr lang="el-GR" sz="1200" dirty="0">
              <a:solidFill>
                <a:srgbClr val="002060"/>
              </a:solidFill>
            </a:endParaRPr>
          </a:p>
        </p:txBody>
      </p:sp>
      <p:pic>
        <p:nvPicPr>
          <p:cNvPr id="60" name="Graphic 11" descr="Microscope">
            <a:extLst>
              <a:ext uri="{FF2B5EF4-FFF2-40B4-BE49-F238E27FC236}">
                <a16:creationId xmlns:a16="http://schemas.microsoft.com/office/drawing/2014/main" id="{25A07660-2FD6-E645-8ED2-A2221A67A290}"/>
              </a:ext>
            </a:extLst>
          </p:cNvPr>
          <p:cNvPicPr preferRelativeResize="0">
            <a:picLocks/>
          </p:cNvPicPr>
          <p:nvPr/>
        </p:nvPicPr>
        <p:blipFill>
          <a:blip r:embed="rId3" cstate="print">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5254183" y="3653771"/>
            <a:ext cx="685800" cy="529691"/>
          </a:xfrm>
          <a:prstGeom prst="rect">
            <a:avLst/>
          </a:prstGeom>
          <a:effectLst>
            <a:reflection endPos="0" dist="50800" dir="5400000" sy="-100000" algn="bl" rotWithShape="0"/>
          </a:effectLst>
        </p:spPr>
      </p:pic>
      <p:sp>
        <p:nvSpPr>
          <p:cNvPr id="62" name="Rectangle 61">
            <a:extLst>
              <a:ext uri="{FF2B5EF4-FFF2-40B4-BE49-F238E27FC236}">
                <a16:creationId xmlns:a16="http://schemas.microsoft.com/office/drawing/2014/main" id="{068F3B99-2F88-FF46-96B0-E7787350BFB2}"/>
              </a:ext>
            </a:extLst>
          </p:cNvPr>
          <p:cNvSpPr/>
          <p:nvPr/>
        </p:nvSpPr>
        <p:spPr>
          <a:xfrm>
            <a:off x="342598" y="2834081"/>
            <a:ext cx="1758374" cy="523220"/>
          </a:xfrm>
          <a:prstGeom prst="rect">
            <a:avLst/>
          </a:prstGeom>
          <a:solidFill>
            <a:schemeClr val="tx2">
              <a:lumMod val="20000"/>
              <a:lumOff val="80000"/>
            </a:schemeClr>
          </a:solidFill>
        </p:spPr>
        <p:style>
          <a:lnRef idx="2">
            <a:schemeClr val="accent2"/>
          </a:lnRef>
          <a:fillRef idx="1">
            <a:schemeClr val="lt1"/>
          </a:fillRef>
          <a:effectRef idx="0">
            <a:schemeClr val="accent2"/>
          </a:effectRef>
          <a:fontRef idx="minor">
            <a:schemeClr val="dk1"/>
          </a:fontRef>
        </p:style>
        <p:txBody>
          <a:bodyPr wrap="square">
            <a:spAutoFit/>
          </a:bodyPr>
          <a:lstStyle/>
          <a:p>
            <a:pPr algn="ctr"/>
            <a:r>
              <a:rPr lang="el-GR" sz="1400" b="1" dirty="0">
                <a:solidFill>
                  <a:srgbClr val="002060"/>
                </a:solidFill>
                <a:latin typeface="Calibri" panose="020F0502020204030204" pitchFamily="34" charset="0"/>
                <a:cs typeface="Calibri" panose="020F0502020204030204" pitchFamily="34" charset="0"/>
              </a:rPr>
              <a:t>Ειδικός </a:t>
            </a:r>
          </a:p>
          <a:p>
            <a:pPr algn="ctr"/>
            <a:r>
              <a:rPr lang="el-GR" sz="1400" b="1" dirty="0">
                <a:solidFill>
                  <a:srgbClr val="002060"/>
                </a:solidFill>
                <a:latin typeface="Calibri" panose="020F0502020204030204" pitchFamily="34" charset="0"/>
                <a:cs typeface="Calibri" panose="020F0502020204030204" pitchFamily="34" charset="0"/>
              </a:rPr>
              <a:t>Στόχος</a:t>
            </a:r>
          </a:p>
        </p:txBody>
      </p:sp>
      <p:sp>
        <p:nvSpPr>
          <p:cNvPr id="63" name="Rectangle 62">
            <a:extLst>
              <a:ext uri="{FF2B5EF4-FFF2-40B4-BE49-F238E27FC236}">
                <a16:creationId xmlns:a16="http://schemas.microsoft.com/office/drawing/2014/main" id="{05B84F10-E36D-B74B-B8EB-77502D4A0E25}"/>
              </a:ext>
            </a:extLst>
          </p:cNvPr>
          <p:cNvSpPr/>
          <p:nvPr/>
        </p:nvSpPr>
        <p:spPr>
          <a:xfrm>
            <a:off x="2458313" y="2834834"/>
            <a:ext cx="1852310" cy="523220"/>
          </a:xfrm>
          <a:prstGeom prst="rect">
            <a:avLst/>
          </a:prstGeom>
          <a:solidFill>
            <a:schemeClr val="accent5">
              <a:lumMod val="20000"/>
              <a:lumOff val="80000"/>
            </a:schemeClr>
          </a:solidFill>
        </p:spPr>
        <p:style>
          <a:lnRef idx="2">
            <a:schemeClr val="accent2"/>
          </a:lnRef>
          <a:fillRef idx="1">
            <a:schemeClr val="lt1"/>
          </a:fillRef>
          <a:effectRef idx="0">
            <a:schemeClr val="accent2"/>
          </a:effectRef>
          <a:fontRef idx="minor">
            <a:schemeClr val="dk1"/>
          </a:fontRef>
        </p:style>
        <p:txBody>
          <a:bodyPr wrap="square">
            <a:spAutoFit/>
          </a:bodyPr>
          <a:lstStyle/>
          <a:p>
            <a:pPr algn="ctr"/>
            <a:r>
              <a:rPr lang="el-GR" sz="1400" b="1" dirty="0">
                <a:solidFill>
                  <a:srgbClr val="002060"/>
                </a:solidFill>
                <a:latin typeface="Calibri" panose="020F0502020204030204" pitchFamily="34" charset="0"/>
                <a:cs typeface="Calibri" panose="020F0502020204030204" pitchFamily="34" charset="0"/>
              </a:rPr>
              <a:t>Εργαλείο </a:t>
            </a:r>
          </a:p>
          <a:p>
            <a:pPr algn="ctr"/>
            <a:r>
              <a:rPr lang="el-GR" sz="1400" b="1" dirty="0">
                <a:solidFill>
                  <a:srgbClr val="002060"/>
                </a:solidFill>
                <a:latin typeface="Calibri" panose="020F0502020204030204" pitchFamily="34" charset="0"/>
                <a:cs typeface="Calibri" panose="020F0502020204030204" pitchFamily="34" charset="0"/>
              </a:rPr>
              <a:t>Πολιτικής  </a:t>
            </a:r>
          </a:p>
        </p:txBody>
      </p:sp>
      <p:sp>
        <p:nvSpPr>
          <p:cNvPr id="64" name="Rectangle 63">
            <a:extLst>
              <a:ext uri="{FF2B5EF4-FFF2-40B4-BE49-F238E27FC236}">
                <a16:creationId xmlns:a16="http://schemas.microsoft.com/office/drawing/2014/main" id="{E616D73C-B7C8-2F48-9EAA-D7BDE77D4DEC}"/>
              </a:ext>
            </a:extLst>
          </p:cNvPr>
          <p:cNvSpPr/>
          <p:nvPr/>
        </p:nvSpPr>
        <p:spPr>
          <a:xfrm>
            <a:off x="4613779" y="2834081"/>
            <a:ext cx="1852310" cy="523220"/>
          </a:xfrm>
          <a:prstGeom prst="rect">
            <a:avLst/>
          </a:prstGeom>
          <a:solidFill>
            <a:schemeClr val="accent6">
              <a:lumMod val="40000"/>
              <a:lumOff val="60000"/>
            </a:schemeClr>
          </a:solidFill>
        </p:spPr>
        <p:style>
          <a:lnRef idx="2">
            <a:schemeClr val="accent2"/>
          </a:lnRef>
          <a:fillRef idx="1">
            <a:schemeClr val="lt1"/>
          </a:fillRef>
          <a:effectRef idx="0">
            <a:schemeClr val="accent2"/>
          </a:effectRef>
          <a:fontRef idx="minor">
            <a:schemeClr val="dk1"/>
          </a:fontRef>
        </p:style>
        <p:txBody>
          <a:bodyPr wrap="square">
            <a:spAutoFit/>
          </a:bodyPr>
          <a:lstStyle/>
          <a:p>
            <a:pPr algn="ctr"/>
            <a:r>
              <a:rPr lang="el-GR" sz="1400" b="1" dirty="0">
                <a:solidFill>
                  <a:srgbClr val="002060"/>
                </a:solidFill>
                <a:latin typeface="Calibri" panose="020F0502020204030204" pitchFamily="34" charset="0"/>
                <a:cs typeface="Calibri" panose="020F0502020204030204" pitchFamily="34" charset="0"/>
              </a:rPr>
              <a:t>Δείκτες Παρακολούθησης  </a:t>
            </a:r>
          </a:p>
        </p:txBody>
      </p:sp>
      <p:sp>
        <p:nvSpPr>
          <p:cNvPr id="65" name="Rectangle 64">
            <a:extLst>
              <a:ext uri="{FF2B5EF4-FFF2-40B4-BE49-F238E27FC236}">
                <a16:creationId xmlns:a16="http://schemas.microsoft.com/office/drawing/2014/main" id="{E0E1AED6-901A-9742-9538-F88CBB927927}"/>
              </a:ext>
            </a:extLst>
          </p:cNvPr>
          <p:cNvSpPr/>
          <p:nvPr/>
        </p:nvSpPr>
        <p:spPr>
          <a:xfrm>
            <a:off x="6930297" y="2839006"/>
            <a:ext cx="1852310" cy="523220"/>
          </a:xfrm>
          <a:prstGeom prst="rect">
            <a:avLst/>
          </a:prstGeom>
          <a:solidFill>
            <a:schemeClr val="accent4">
              <a:lumMod val="40000"/>
              <a:lumOff val="60000"/>
            </a:schemeClr>
          </a:solidFill>
        </p:spPr>
        <p:style>
          <a:lnRef idx="2">
            <a:schemeClr val="accent2"/>
          </a:lnRef>
          <a:fillRef idx="1">
            <a:schemeClr val="lt1"/>
          </a:fillRef>
          <a:effectRef idx="0">
            <a:schemeClr val="accent2"/>
          </a:effectRef>
          <a:fontRef idx="minor">
            <a:schemeClr val="dk1"/>
          </a:fontRef>
        </p:style>
        <p:txBody>
          <a:bodyPr wrap="square">
            <a:spAutoFit/>
          </a:bodyPr>
          <a:lstStyle/>
          <a:p>
            <a:pPr algn="ctr"/>
            <a:r>
              <a:rPr lang="el-GR" sz="1400" b="1" dirty="0">
                <a:solidFill>
                  <a:srgbClr val="002060"/>
                </a:solidFill>
                <a:latin typeface="Calibri" panose="020F0502020204030204" pitchFamily="34" charset="0"/>
                <a:cs typeface="Calibri" panose="020F0502020204030204" pitchFamily="34" charset="0"/>
              </a:rPr>
              <a:t>Δείκτης </a:t>
            </a:r>
          </a:p>
          <a:p>
            <a:pPr algn="ctr"/>
            <a:r>
              <a:rPr lang="el-GR" sz="1400" b="1" dirty="0">
                <a:solidFill>
                  <a:srgbClr val="002060"/>
                </a:solidFill>
                <a:latin typeface="Calibri" panose="020F0502020204030204" pitchFamily="34" charset="0"/>
                <a:cs typeface="Calibri" panose="020F0502020204030204" pitchFamily="34" charset="0"/>
              </a:rPr>
              <a:t>Επιπτώσεων</a:t>
            </a:r>
          </a:p>
        </p:txBody>
      </p:sp>
      <p:sp>
        <p:nvSpPr>
          <p:cNvPr id="66" name="TextBox 65">
            <a:extLst>
              <a:ext uri="{FF2B5EF4-FFF2-40B4-BE49-F238E27FC236}">
                <a16:creationId xmlns:a16="http://schemas.microsoft.com/office/drawing/2014/main" id="{56CC02E6-E425-3643-9320-72D4D63BE282}"/>
              </a:ext>
            </a:extLst>
          </p:cNvPr>
          <p:cNvSpPr txBox="1"/>
          <p:nvPr/>
        </p:nvSpPr>
        <p:spPr>
          <a:xfrm>
            <a:off x="612001" y="4144971"/>
            <a:ext cx="1624466" cy="1077218"/>
          </a:xfrm>
          <a:prstGeom prst="rect">
            <a:avLst/>
          </a:prstGeom>
          <a:noFill/>
        </p:spPr>
        <p:txBody>
          <a:bodyPr wrap="square" lIns="0" rIns="0" rtlCol="0" anchor="t">
            <a:spAutoFit/>
          </a:bodyPr>
          <a:lstStyle/>
          <a:p>
            <a:r>
              <a:rPr lang="el-GR" sz="1600" b="1" dirty="0">
                <a:solidFill>
                  <a:srgbClr val="002060"/>
                </a:solidFill>
                <a:latin typeface="Calibri" panose="020F0502020204030204" pitchFamily="34" charset="0"/>
                <a:cs typeface="Calibri" panose="020F0502020204030204" pitchFamily="34" charset="0"/>
              </a:rPr>
              <a:t>Στήριξη του βιώσιμου γεωργικού εισοδήματος</a:t>
            </a:r>
          </a:p>
        </p:txBody>
      </p:sp>
      <p:pic>
        <p:nvPicPr>
          <p:cNvPr id="67" name="Picture 66">
            <a:extLst>
              <a:ext uri="{FF2B5EF4-FFF2-40B4-BE49-F238E27FC236}">
                <a16:creationId xmlns:a16="http://schemas.microsoft.com/office/drawing/2014/main" id="{AA629711-E996-3547-9466-DE6BB975801A}"/>
              </a:ext>
            </a:extLst>
          </p:cNvPr>
          <p:cNvPicPr>
            <a:picLocks noChangeAspect="1"/>
          </p:cNvPicPr>
          <p:nvPr/>
        </p:nvPicPr>
        <p:blipFill>
          <a:blip r:embed="rId5">
            <a:clrChange>
              <a:clrFrom>
                <a:srgbClr val="000000">
                  <a:alpha val="0"/>
                </a:srgbClr>
              </a:clrFrom>
              <a:clrTo>
                <a:srgbClr val="000000">
                  <a:alpha val="0"/>
                </a:srgbClr>
              </a:clrTo>
            </a:clrChange>
          </a:blip>
          <a:stretch>
            <a:fillRect/>
          </a:stretch>
        </p:blipFill>
        <p:spPr>
          <a:xfrm>
            <a:off x="981701" y="3574978"/>
            <a:ext cx="480167" cy="480487"/>
          </a:xfrm>
          <a:prstGeom prst="rect">
            <a:avLst/>
          </a:prstGeom>
          <a:solidFill>
            <a:schemeClr val="tx1"/>
          </a:solidFill>
        </p:spPr>
      </p:pic>
      <p:pic>
        <p:nvPicPr>
          <p:cNvPr id="86" name="Picture 85">
            <a:extLst>
              <a:ext uri="{FF2B5EF4-FFF2-40B4-BE49-F238E27FC236}">
                <a16:creationId xmlns:a16="http://schemas.microsoft.com/office/drawing/2014/main" id="{E668384A-1852-8E4B-A8A2-7348D490305F}"/>
              </a:ext>
            </a:extLst>
          </p:cNvPr>
          <p:cNvPicPr>
            <a:picLocks noChangeAspect="1"/>
          </p:cNvPicPr>
          <p:nvPr/>
        </p:nvPicPr>
        <p:blipFill>
          <a:blip r:embed="rId6">
            <a:clrChange>
              <a:clrFrom>
                <a:srgbClr val="FFFFFF"/>
              </a:clrFrom>
              <a:clrTo>
                <a:srgbClr val="FFFFFF">
                  <a:alpha val="0"/>
                </a:srgbClr>
              </a:clrTo>
            </a:clrChange>
          </a:blip>
          <a:stretch>
            <a:fillRect/>
          </a:stretch>
        </p:blipFill>
        <p:spPr>
          <a:xfrm>
            <a:off x="2958766" y="3387628"/>
            <a:ext cx="1016000" cy="1016000"/>
          </a:xfrm>
          <a:prstGeom prst="rect">
            <a:avLst/>
          </a:prstGeom>
        </p:spPr>
      </p:pic>
      <p:pic>
        <p:nvPicPr>
          <p:cNvPr id="87" name="Picture 86">
            <a:extLst>
              <a:ext uri="{FF2B5EF4-FFF2-40B4-BE49-F238E27FC236}">
                <a16:creationId xmlns:a16="http://schemas.microsoft.com/office/drawing/2014/main" id="{750C2542-A3A1-CE4B-BE1C-B3862ACC54BD}"/>
              </a:ext>
            </a:extLst>
          </p:cNvPr>
          <p:cNvPicPr>
            <a:picLocks noChangeAspect="1"/>
          </p:cNvPicPr>
          <p:nvPr/>
        </p:nvPicPr>
        <p:blipFill>
          <a:blip r:embed="rId7">
            <a:biLevel thresh="75000"/>
          </a:blip>
          <a:stretch>
            <a:fillRect/>
          </a:stretch>
        </p:blipFill>
        <p:spPr>
          <a:xfrm>
            <a:off x="7553231" y="3510415"/>
            <a:ext cx="619170" cy="619170"/>
          </a:xfrm>
          <a:prstGeom prst="rect">
            <a:avLst/>
          </a:prstGeom>
        </p:spPr>
      </p:pic>
      <p:sp>
        <p:nvSpPr>
          <p:cNvPr id="9" name="Rectangle 8">
            <a:extLst>
              <a:ext uri="{FF2B5EF4-FFF2-40B4-BE49-F238E27FC236}">
                <a16:creationId xmlns:a16="http://schemas.microsoft.com/office/drawing/2014/main" id="{9F29C551-F673-784D-BC8D-26DDB232A8C0}"/>
              </a:ext>
            </a:extLst>
          </p:cNvPr>
          <p:cNvSpPr/>
          <p:nvPr/>
        </p:nvSpPr>
        <p:spPr>
          <a:xfrm>
            <a:off x="2671966" y="4165135"/>
            <a:ext cx="1647123" cy="1754326"/>
          </a:xfrm>
          <a:prstGeom prst="rect">
            <a:avLst/>
          </a:prstGeom>
        </p:spPr>
        <p:txBody>
          <a:bodyPr wrap="square">
            <a:spAutoFit/>
          </a:bodyPr>
          <a:lstStyle/>
          <a:p>
            <a:pPr algn="ctr"/>
            <a:r>
              <a:rPr lang="el-GR" sz="1200" b="1" dirty="0">
                <a:solidFill>
                  <a:srgbClr val="002060"/>
                </a:solidFill>
              </a:rPr>
              <a:t>Ανακατανομή της στήριξης από μεγαλύτερες σε μικρότερες ή μεσαίες γεωργικές εκμεταλλεύσεις (Αναδιανεμητική ενίσχυση)</a:t>
            </a:r>
          </a:p>
          <a:p>
            <a:pPr algn="ctr"/>
            <a:endParaRPr lang="el-GR" sz="1200" dirty="0"/>
          </a:p>
        </p:txBody>
      </p:sp>
    </p:spTree>
    <p:extLst>
      <p:ext uri="{BB962C8B-B14F-4D97-AF65-F5344CB8AC3E}">
        <p14:creationId xmlns:p14="http://schemas.microsoft.com/office/powerpoint/2010/main" val="26262666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8824" y="136609"/>
            <a:ext cx="8229600" cy="1143000"/>
          </a:xfrm>
        </p:spPr>
        <p:txBody>
          <a:bodyPr/>
          <a:lstStyle/>
          <a:p>
            <a:r>
              <a:rPr lang="el-GR" dirty="0"/>
              <a:t> </a:t>
            </a:r>
          </a:p>
        </p:txBody>
      </p:sp>
      <p:grpSp>
        <p:nvGrpSpPr>
          <p:cNvPr id="154" name="Group 153"/>
          <p:cNvGrpSpPr/>
          <p:nvPr/>
        </p:nvGrpSpPr>
        <p:grpSpPr>
          <a:xfrm>
            <a:off x="611560" y="1497725"/>
            <a:ext cx="8075240" cy="5315651"/>
            <a:chOff x="1403648" y="1353709"/>
            <a:chExt cx="8075240" cy="5315651"/>
          </a:xfrm>
        </p:grpSpPr>
        <p:sp>
          <p:nvSpPr>
            <p:cNvPr id="10" name="Rectangle 9"/>
            <p:cNvSpPr/>
            <p:nvPr/>
          </p:nvSpPr>
          <p:spPr>
            <a:xfrm>
              <a:off x="4139952" y="5085184"/>
              <a:ext cx="2232248" cy="1168896"/>
            </a:xfrm>
            <a:prstGeom prst="rect">
              <a:avLst/>
            </a:prstGeom>
            <a:solidFill>
              <a:srgbClr val="FFCC0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dirty="0"/>
            </a:p>
          </p:txBody>
        </p:sp>
        <p:sp>
          <p:nvSpPr>
            <p:cNvPr id="5" name="Rectangle 4"/>
            <p:cNvSpPr/>
            <p:nvPr/>
          </p:nvSpPr>
          <p:spPr>
            <a:xfrm>
              <a:off x="4139952" y="1772816"/>
              <a:ext cx="2232248" cy="3096344"/>
            </a:xfrm>
            <a:prstGeom prst="rect">
              <a:avLst/>
            </a:prstGeom>
            <a:solidFill>
              <a:srgbClr val="00B05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l-GR" dirty="0"/>
            </a:p>
          </p:txBody>
        </p:sp>
        <p:sp>
          <p:nvSpPr>
            <p:cNvPr id="6" name="Rectangle 5"/>
            <p:cNvSpPr/>
            <p:nvPr/>
          </p:nvSpPr>
          <p:spPr>
            <a:xfrm>
              <a:off x="4139952" y="3933056"/>
              <a:ext cx="2232248" cy="936104"/>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dirty="0"/>
            </a:p>
          </p:txBody>
        </p:sp>
        <p:sp>
          <p:nvSpPr>
            <p:cNvPr id="7" name="Rectangle 6"/>
            <p:cNvSpPr/>
            <p:nvPr/>
          </p:nvSpPr>
          <p:spPr>
            <a:xfrm>
              <a:off x="4139952" y="1711660"/>
              <a:ext cx="2232248" cy="349188"/>
            </a:xfrm>
            <a:prstGeom prst="rect">
              <a:avLst/>
            </a:prstGeom>
            <a:solidFill>
              <a:srgbClr val="00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dirty="0"/>
            </a:p>
          </p:txBody>
        </p:sp>
        <p:cxnSp>
          <p:nvCxnSpPr>
            <p:cNvPr id="9" name="Straight Connector 8"/>
            <p:cNvCxnSpPr/>
            <p:nvPr/>
          </p:nvCxnSpPr>
          <p:spPr>
            <a:xfrm>
              <a:off x="4139952" y="2420888"/>
              <a:ext cx="2232248" cy="0"/>
            </a:xfrm>
            <a:prstGeom prst="line">
              <a:avLst/>
            </a:prstGeom>
            <a:ln w="19050"/>
          </p:spPr>
          <p:style>
            <a:lnRef idx="2">
              <a:schemeClr val="dk1"/>
            </a:lnRef>
            <a:fillRef idx="0">
              <a:schemeClr val="dk1"/>
            </a:fillRef>
            <a:effectRef idx="1">
              <a:schemeClr val="dk1"/>
            </a:effectRef>
            <a:fontRef idx="minor">
              <a:schemeClr val="tx1"/>
            </a:fontRef>
          </p:style>
        </p:cxnSp>
        <p:cxnSp>
          <p:nvCxnSpPr>
            <p:cNvPr id="11" name="Straight Connector 10"/>
            <p:cNvCxnSpPr/>
            <p:nvPr/>
          </p:nvCxnSpPr>
          <p:spPr>
            <a:xfrm>
              <a:off x="4139952" y="5877272"/>
              <a:ext cx="2232248" cy="0"/>
            </a:xfrm>
            <a:prstGeom prst="line">
              <a:avLst/>
            </a:prstGeom>
            <a:ln w="9525"/>
          </p:spPr>
          <p:style>
            <a:lnRef idx="2">
              <a:schemeClr val="dk1"/>
            </a:lnRef>
            <a:fillRef idx="0">
              <a:schemeClr val="dk1"/>
            </a:fillRef>
            <a:effectRef idx="1">
              <a:schemeClr val="dk1"/>
            </a:effectRef>
            <a:fontRef idx="minor">
              <a:schemeClr val="tx1"/>
            </a:fontRef>
          </p:style>
        </p:cxnSp>
        <p:cxnSp>
          <p:nvCxnSpPr>
            <p:cNvPr id="12" name="Straight Connector 11"/>
            <p:cNvCxnSpPr/>
            <p:nvPr/>
          </p:nvCxnSpPr>
          <p:spPr>
            <a:xfrm>
              <a:off x="4139952" y="5733256"/>
              <a:ext cx="2232248" cy="0"/>
            </a:xfrm>
            <a:prstGeom prst="line">
              <a:avLst/>
            </a:prstGeom>
            <a:ln w="9525"/>
          </p:spPr>
          <p:style>
            <a:lnRef idx="2">
              <a:schemeClr val="dk1"/>
            </a:lnRef>
            <a:fillRef idx="0">
              <a:schemeClr val="dk1"/>
            </a:fillRef>
            <a:effectRef idx="1">
              <a:schemeClr val="dk1"/>
            </a:effectRef>
            <a:fontRef idx="minor">
              <a:schemeClr val="tx1"/>
            </a:fontRef>
          </p:style>
        </p:cxnSp>
        <p:cxnSp>
          <p:nvCxnSpPr>
            <p:cNvPr id="13" name="Straight Connector 12"/>
            <p:cNvCxnSpPr/>
            <p:nvPr/>
          </p:nvCxnSpPr>
          <p:spPr>
            <a:xfrm>
              <a:off x="4139952" y="4005064"/>
              <a:ext cx="2232248" cy="0"/>
            </a:xfrm>
            <a:prstGeom prst="line">
              <a:avLst/>
            </a:prstGeom>
            <a:ln w="19050"/>
          </p:spPr>
          <p:style>
            <a:lnRef idx="2">
              <a:schemeClr val="dk1"/>
            </a:lnRef>
            <a:fillRef idx="0">
              <a:schemeClr val="dk1"/>
            </a:fillRef>
            <a:effectRef idx="1">
              <a:schemeClr val="dk1"/>
            </a:effectRef>
            <a:fontRef idx="minor">
              <a:schemeClr val="tx1"/>
            </a:fontRef>
          </p:style>
        </p:cxnSp>
        <p:cxnSp>
          <p:nvCxnSpPr>
            <p:cNvPr id="14" name="Straight Connector 13"/>
            <p:cNvCxnSpPr/>
            <p:nvPr/>
          </p:nvCxnSpPr>
          <p:spPr>
            <a:xfrm>
              <a:off x="4139952" y="4401108"/>
              <a:ext cx="2232248" cy="0"/>
            </a:xfrm>
            <a:prstGeom prst="line">
              <a:avLst/>
            </a:prstGeom>
            <a:ln w="19050"/>
          </p:spPr>
          <p:style>
            <a:lnRef idx="2">
              <a:schemeClr val="dk1"/>
            </a:lnRef>
            <a:fillRef idx="0">
              <a:schemeClr val="dk1"/>
            </a:fillRef>
            <a:effectRef idx="1">
              <a:schemeClr val="dk1"/>
            </a:effectRef>
            <a:fontRef idx="minor">
              <a:schemeClr val="tx1"/>
            </a:fontRef>
          </p:style>
        </p:cxnSp>
        <p:sp>
          <p:nvSpPr>
            <p:cNvPr id="15" name="Rectangle 14"/>
            <p:cNvSpPr/>
            <p:nvPr/>
          </p:nvSpPr>
          <p:spPr>
            <a:xfrm>
              <a:off x="4139952" y="5085183"/>
              <a:ext cx="2232248" cy="216023"/>
            </a:xfrm>
            <a:prstGeom prst="rect">
              <a:avLst/>
            </a:prstGeom>
            <a:solidFill>
              <a:srgbClr val="FFFF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dirty="0"/>
            </a:p>
          </p:txBody>
        </p:sp>
        <p:cxnSp>
          <p:nvCxnSpPr>
            <p:cNvPr id="17" name="Straight Arrow Connector 16"/>
            <p:cNvCxnSpPr/>
            <p:nvPr/>
          </p:nvCxnSpPr>
          <p:spPr>
            <a:xfrm>
              <a:off x="6372200" y="6165304"/>
              <a:ext cx="144016"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20" name="Straight Arrow Connector 19"/>
            <p:cNvCxnSpPr/>
            <p:nvPr/>
          </p:nvCxnSpPr>
          <p:spPr>
            <a:xfrm>
              <a:off x="6372200" y="5805264"/>
              <a:ext cx="144016"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21" name="Straight Arrow Connector 20"/>
            <p:cNvCxnSpPr/>
            <p:nvPr/>
          </p:nvCxnSpPr>
          <p:spPr>
            <a:xfrm>
              <a:off x="6372200" y="2276872"/>
              <a:ext cx="144016"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27" name="Rectangle 26"/>
            <p:cNvSpPr/>
            <p:nvPr/>
          </p:nvSpPr>
          <p:spPr>
            <a:xfrm>
              <a:off x="6516216" y="1819672"/>
              <a:ext cx="2230650" cy="914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000" b="1" dirty="0">
                  <a:solidFill>
                    <a:schemeClr val="tx1"/>
                  </a:solidFill>
                </a:rPr>
                <a:t>Μέγιστο 10% των ΑΕ για Συνδεδεμένες</a:t>
              </a:r>
            </a:p>
            <a:p>
              <a:pPr algn="ctr"/>
              <a:r>
                <a:rPr lang="el-GR" sz="1000" b="1" dirty="0">
                  <a:solidFill>
                    <a:schemeClr val="tx1">
                      <a:lumMod val="50000"/>
                      <a:lumOff val="50000"/>
                    </a:schemeClr>
                  </a:solidFill>
                </a:rPr>
                <a:t>(+2% για πρωτεϊνούχες καλλιέργειες</a:t>
              </a:r>
              <a:r>
                <a:rPr lang="el-GR" sz="1000" b="1" dirty="0">
                  <a:solidFill>
                    <a:schemeClr val="tx1"/>
                  </a:solidFill>
                </a:rPr>
                <a:t>)</a:t>
              </a:r>
            </a:p>
          </p:txBody>
        </p:sp>
        <p:sp>
          <p:nvSpPr>
            <p:cNvPr id="28" name="Rectangle 27"/>
            <p:cNvSpPr/>
            <p:nvPr/>
          </p:nvSpPr>
          <p:spPr>
            <a:xfrm>
              <a:off x="6468527" y="5348064"/>
              <a:ext cx="1512168" cy="914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l-GR" sz="1000" b="1" dirty="0">
                  <a:solidFill>
                    <a:schemeClr val="tx1"/>
                  </a:solidFill>
                </a:rPr>
                <a:t>Ελάχιστο 5% για </a:t>
              </a:r>
              <a:r>
                <a:rPr lang="en-US" sz="1000" b="1" dirty="0">
                  <a:solidFill>
                    <a:schemeClr val="tx1"/>
                  </a:solidFill>
                </a:rPr>
                <a:t>LEADER</a:t>
              </a:r>
              <a:endParaRPr lang="el-GR" sz="1000" b="1" dirty="0">
                <a:solidFill>
                  <a:schemeClr val="tx1"/>
                </a:solidFill>
              </a:endParaRPr>
            </a:p>
          </p:txBody>
        </p:sp>
        <p:sp>
          <p:nvSpPr>
            <p:cNvPr id="29" name="Rectangle 28"/>
            <p:cNvSpPr/>
            <p:nvPr/>
          </p:nvSpPr>
          <p:spPr>
            <a:xfrm>
              <a:off x="6452592" y="5754960"/>
              <a:ext cx="1863824" cy="914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l-GR" sz="1000" b="1" dirty="0">
                  <a:solidFill>
                    <a:schemeClr val="tx1"/>
                  </a:solidFill>
                </a:rPr>
                <a:t>Ελάχιστο 30% για Περιβάλλον &amp; Κλιματική Αλλαγή</a:t>
              </a:r>
            </a:p>
          </p:txBody>
        </p:sp>
        <p:sp>
          <p:nvSpPr>
            <p:cNvPr id="81" name="Rectangle 80"/>
            <p:cNvSpPr/>
            <p:nvPr/>
          </p:nvSpPr>
          <p:spPr>
            <a:xfrm>
              <a:off x="1403648" y="3486708"/>
              <a:ext cx="2556375" cy="914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000" b="1" dirty="0">
                  <a:solidFill>
                    <a:schemeClr val="tx1"/>
                  </a:solidFill>
                </a:rPr>
                <a:t>Ελάχιστο 2% των ΑΕ για Νέους Αγρότες</a:t>
              </a:r>
            </a:p>
            <a:p>
              <a:pPr algn="ctr"/>
              <a:r>
                <a:rPr lang="el-GR" sz="1000" b="1" dirty="0">
                  <a:solidFill>
                    <a:schemeClr val="tx1"/>
                  </a:solidFill>
                </a:rPr>
                <a:t>(</a:t>
              </a:r>
              <a:r>
                <a:rPr lang="el-GR" sz="1000" b="1" dirty="0">
                  <a:solidFill>
                    <a:schemeClr val="tx1">
                      <a:lumMod val="50000"/>
                      <a:lumOff val="50000"/>
                    </a:schemeClr>
                  </a:solidFill>
                </a:rPr>
                <a:t>Μέχρι 2% μπορούν να μεταφερθούν στο ΕΓΤΑΑ για το Μέτρο των Νέων Αγροτών</a:t>
              </a:r>
              <a:r>
                <a:rPr lang="el-GR" sz="1000" b="1" dirty="0">
                  <a:solidFill>
                    <a:schemeClr val="tx1"/>
                  </a:solidFill>
                </a:rPr>
                <a:t>)</a:t>
              </a:r>
            </a:p>
          </p:txBody>
        </p:sp>
        <p:cxnSp>
          <p:nvCxnSpPr>
            <p:cNvPr id="84" name="Straight Arrow Connector 83"/>
            <p:cNvCxnSpPr/>
            <p:nvPr/>
          </p:nvCxnSpPr>
          <p:spPr>
            <a:xfrm flipV="1">
              <a:off x="3872459" y="3933056"/>
              <a:ext cx="267493" cy="10852"/>
            </a:xfrm>
            <a:prstGeom prst="straightConnector1">
              <a:avLst/>
            </a:prstGeom>
            <a:ln>
              <a:headEnd type="triangle" w="med" len="med"/>
              <a:tailEnd type="none" w="med" len="med"/>
            </a:ln>
          </p:spPr>
          <p:style>
            <a:lnRef idx="2">
              <a:schemeClr val="dk1"/>
            </a:lnRef>
            <a:fillRef idx="0">
              <a:schemeClr val="dk1"/>
            </a:fillRef>
            <a:effectRef idx="1">
              <a:schemeClr val="dk1"/>
            </a:effectRef>
            <a:fontRef idx="minor">
              <a:schemeClr val="tx1"/>
            </a:fontRef>
          </p:style>
        </p:cxnSp>
        <p:sp>
          <p:nvSpPr>
            <p:cNvPr id="87" name="Rectangle 86"/>
            <p:cNvSpPr/>
            <p:nvPr/>
          </p:nvSpPr>
          <p:spPr>
            <a:xfrm>
              <a:off x="6876256" y="4602832"/>
              <a:ext cx="2602632" cy="914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000" b="1" dirty="0">
                  <a:solidFill>
                    <a:schemeClr val="tx1"/>
                  </a:solidFill>
                </a:rPr>
                <a:t>15% των ΑΕ μπορούν στο ΕΓΤΑΑ</a:t>
              </a:r>
            </a:p>
            <a:p>
              <a:pPr algn="ctr"/>
              <a:r>
                <a:rPr lang="el-GR" sz="1000" b="1" dirty="0">
                  <a:solidFill>
                    <a:schemeClr val="tx1"/>
                  </a:solidFill>
                </a:rPr>
                <a:t>(</a:t>
              </a:r>
              <a:r>
                <a:rPr lang="el-GR" sz="1000" b="1" dirty="0">
                  <a:solidFill>
                    <a:schemeClr val="tx1">
                      <a:lumMod val="50000"/>
                      <a:lumOff val="50000"/>
                    </a:schemeClr>
                  </a:solidFill>
                </a:rPr>
                <a:t>για συγκεκριμένα μέτρα υπέρ του περιβάλλοντος</a:t>
              </a:r>
              <a:r>
                <a:rPr lang="el-GR" sz="1000" b="1" dirty="0">
                  <a:solidFill>
                    <a:schemeClr val="tx1"/>
                  </a:solidFill>
                </a:rPr>
                <a:t>)</a:t>
              </a:r>
            </a:p>
          </p:txBody>
        </p:sp>
        <p:sp>
          <p:nvSpPr>
            <p:cNvPr id="88" name="Rectangle 87"/>
            <p:cNvSpPr/>
            <p:nvPr/>
          </p:nvSpPr>
          <p:spPr>
            <a:xfrm>
              <a:off x="1619672" y="4365104"/>
              <a:ext cx="2135921" cy="914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000" b="1" dirty="0">
                  <a:solidFill>
                    <a:schemeClr val="tx1"/>
                  </a:solidFill>
                </a:rPr>
                <a:t>15% μπορούν να μεταφερθούν μεταξύ των δύο ταμείων</a:t>
              </a:r>
            </a:p>
          </p:txBody>
        </p:sp>
        <p:sp>
          <p:nvSpPr>
            <p:cNvPr id="89" name="Rectangle 88"/>
            <p:cNvSpPr/>
            <p:nvPr/>
          </p:nvSpPr>
          <p:spPr>
            <a:xfrm>
              <a:off x="4354378" y="1772816"/>
              <a:ext cx="504056" cy="3096344"/>
            </a:xfrm>
            <a:prstGeom prst="rect">
              <a:avLst/>
            </a:prstGeom>
            <a:solidFill>
              <a:schemeClr val="bg1">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l-GR" sz="1200" b="1" dirty="0">
                  <a:solidFill>
                    <a:schemeClr val="tx1"/>
                  </a:solidFill>
                </a:rPr>
                <a:t>ΕΓΤΕ </a:t>
              </a:r>
              <a:r>
                <a:rPr lang="en-US" sz="1200" b="1" dirty="0">
                  <a:solidFill>
                    <a:schemeClr val="tx1"/>
                  </a:solidFill>
                </a:rPr>
                <a:t>13,518</a:t>
              </a:r>
              <a:r>
                <a:rPr lang="el-GR" sz="1200" b="1" dirty="0">
                  <a:solidFill>
                    <a:schemeClr val="tx1"/>
                  </a:solidFill>
                </a:rPr>
                <a:t> δις </a:t>
              </a:r>
            </a:p>
            <a:p>
              <a:pPr algn="ctr"/>
              <a:r>
                <a:rPr lang="el-GR" sz="1200" b="1" dirty="0">
                  <a:solidFill>
                    <a:schemeClr val="tx1">
                      <a:lumMod val="50000"/>
                      <a:lumOff val="50000"/>
                    </a:schemeClr>
                  </a:solidFill>
                </a:rPr>
                <a:t>(265 για ΑΕ και 21 για Μέτρα Αγορών)</a:t>
              </a:r>
              <a:r>
                <a:rPr lang="el-GR" sz="1200" b="1" dirty="0">
                  <a:solidFill>
                    <a:schemeClr val="tx1"/>
                  </a:solidFill>
                </a:rPr>
                <a:t>  </a:t>
              </a:r>
            </a:p>
          </p:txBody>
        </p:sp>
        <p:sp>
          <p:nvSpPr>
            <p:cNvPr id="90" name="Rectangle 89"/>
            <p:cNvSpPr/>
            <p:nvPr/>
          </p:nvSpPr>
          <p:spPr>
            <a:xfrm>
              <a:off x="4355976" y="5085182"/>
              <a:ext cx="504056" cy="1152130"/>
            </a:xfrm>
            <a:prstGeom prst="rect">
              <a:avLst/>
            </a:prstGeom>
            <a:solidFill>
              <a:schemeClr val="bg1">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l-GR" sz="1200" b="1" dirty="0">
                  <a:solidFill>
                    <a:schemeClr val="tx1"/>
                  </a:solidFill>
                </a:rPr>
                <a:t>ΕΓΤΑΑ </a:t>
              </a:r>
              <a:r>
                <a:rPr lang="en-US" sz="1200" b="1" dirty="0">
                  <a:solidFill>
                    <a:schemeClr val="tx1"/>
                  </a:solidFill>
                </a:rPr>
                <a:t>3,6</a:t>
              </a:r>
              <a:r>
                <a:rPr lang="el-GR" sz="1200" b="1" dirty="0">
                  <a:solidFill>
                    <a:schemeClr val="tx1"/>
                  </a:solidFill>
                </a:rPr>
                <a:t> δις   </a:t>
              </a:r>
            </a:p>
          </p:txBody>
        </p:sp>
        <p:sp>
          <p:nvSpPr>
            <p:cNvPr id="91" name="TextBox 90"/>
            <p:cNvSpPr txBox="1"/>
            <p:nvPr/>
          </p:nvSpPr>
          <p:spPr>
            <a:xfrm>
              <a:off x="4889516" y="1353709"/>
              <a:ext cx="1241045" cy="338554"/>
            </a:xfrm>
            <a:prstGeom prst="rect">
              <a:avLst/>
            </a:prstGeom>
            <a:noFill/>
          </p:spPr>
          <p:txBody>
            <a:bodyPr wrap="none" rtlCol="0">
              <a:spAutoFit/>
            </a:bodyPr>
            <a:lstStyle/>
            <a:p>
              <a:r>
                <a:rPr lang="en-US" sz="1600" b="1" dirty="0"/>
                <a:t>1</a:t>
              </a:r>
              <a:r>
                <a:rPr lang="el-GR" sz="1600" b="1" dirty="0"/>
                <a:t>8</a:t>
              </a:r>
              <a:r>
                <a:rPr lang="en-US" sz="1600" b="1" dirty="0"/>
                <a:t>,</a:t>
              </a:r>
              <a:r>
                <a:rPr lang="el-GR" sz="1600" b="1" dirty="0"/>
                <a:t>263 δις</a:t>
              </a:r>
            </a:p>
          </p:txBody>
        </p:sp>
        <p:sp>
          <p:nvSpPr>
            <p:cNvPr id="92" name="TextBox 91"/>
            <p:cNvSpPr txBox="1"/>
            <p:nvPr/>
          </p:nvSpPr>
          <p:spPr>
            <a:xfrm>
              <a:off x="5075675" y="2881362"/>
              <a:ext cx="1272173" cy="400110"/>
            </a:xfrm>
            <a:prstGeom prst="rect">
              <a:avLst/>
            </a:prstGeom>
            <a:noFill/>
          </p:spPr>
          <p:txBody>
            <a:bodyPr wrap="square" rtlCol="0">
              <a:spAutoFit/>
            </a:bodyPr>
            <a:lstStyle/>
            <a:p>
              <a:pPr algn="ctr"/>
              <a:r>
                <a:rPr lang="el-GR" sz="1000" b="1" dirty="0">
                  <a:solidFill>
                    <a:schemeClr val="bg1"/>
                  </a:solidFill>
                </a:rPr>
                <a:t>Άμεσες Ενισχύσεις (=93% του ΕΓΤΕ)</a:t>
              </a:r>
            </a:p>
          </p:txBody>
        </p:sp>
        <p:cxnSp>
          <p:nvCxnSpPr>
            <p:cNvPr id="94" name="Straight Arrow Connector 93"/>
            <p:cNvCxnSpPr/>
            <p:nvPr/>
          </p:nvCxnSpPr>
          <p:spPr>
            <a:xfrm flipH="1">
              <a:off x="4852072" y="1711659"/>
              <a:ext cx="6362" cy="3157501"/>
            </a:xfrm>
            <a:prstGeom prst="straightConnector1">
              <a:avLst/>
            </a:prstGeom>
            <a:ln w="28575">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7" name="Straight Arrow Connector 96"/>
            <p:cNvCxnSpPr/>
            <p:nvPr/>
          </p:nvCxnSpPr>
          <p:spPr>
            <a:xfrm>
              <a:off x="5148064" y="1711659"/>
              <a:ext cx="2" cy="349189"/>
            </a:xfrm>
            <a:prstGeom prst="straightConnector1">
              <a:avLst/>
            </a:prstGeom>
            <a:ln w="28575">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8" name="Straight Arrow Connector 97"/>
            <p:cNvCxnSpPr/>
            <p:nvPr/>
          </p:nvCxnSpPr>
          <p:spPr>
            <a:xfrm>
              <a:off x="5141146" y="2022072"/>
              <a:ext cx="2118" cy="2847088"/>
            </a:xfrm>
            <a:prstGeom prst="straightConnector1">
              <a:avLst/>
            </a:prstGeom>
            <a:ln w="28575">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04" name="TextBox 103"/>
            <p:cNvSpPr txBox="1"/>
            <p:nvPr/>
          </p:nvSpPr>
          <p:spPr>
            <a:xfrm>
              <a:off x="5072860" y="2889232"/>
              <a:ext cx="1272173" cy="400110"/>
            </a:xfrm>
            <a:prstGeom prst="rect">
              <a:avLst/>
            </a:prstGeom>
            <a:noFill/>
          </p:spPr>
          <p:txBody>
            <a:bodyPr wrap="square" rtlCol="0">
              <a:spAutoFit/>
            </a:bodyPr>
            <a:lstStyle/>
            <a:p>
              <a:pPr algn="ctr"/>
              <a:r>
                <a:rPr lang="el-GR" sz="1000" b="1" dirty="0">
                  <a:solidFill>
                    <a:schemeClr val="bg1"/>
                  </a:solidFill>
                </a:rPr>
                <a:t>Άμεσες Ενισχύσεις (=93% του ΕΓΤΕ)</a:t>
              </a:r>
            </a:p>
          </p:txBody>
        </p:sp>
        <p:sp>
          <p:nvSpPr>
            <p:cNvPr id="106" name="TextBox 105"/>
            <p:cNvSpPr txBox="1"/>
            <p:nvPr/>
          </p:nvSpPr>
          <p:spPr>
            <a:xfrm>
              <a:off x="5148064" y="1700808"/>
              <a:ext cx="1272173" cy="400110"/>
            </a:xfrm>
            <a:prstGeom prst="rect">
              <a:avLst/>
            </a:prstGeom>
            <a:noFill/>
          </p:spPr>
          <p:txBody>
            <a:bodyPr wrap="square" rtlCol="0">
              <a:spAutoFit/>
            </a:bodyPr>
            <a:lstStyle/>
            <a:p>
              <a:pPr algn="ctr"/>
              <a:r>
                <a:rPr lang="el-GR" sz="1000" b="1" dirty="0">
                  <a:solidFill>
                    <a:schemeClr val="bg1"/>
                  </a:solidFill>
                </a:rPr>
                <a:t>Μέτρα Αγοράς</a:t>
              </a:r>
            </a:p>
            <a:p>
              <a:pPr algn="ctr"/>
              <a:r>
                <a:rPr lang="el-GR" sz="1000" b="1" dirty="0">
                  <a:solidFill>
                    <a:schemeClr val="bg1"/>
                  </a:solidFill>
                </a:rPr>
                <a:t>(=7% του ΕΓΤΕ)</a:t>
              </a:r>
            </a:p>
          </p:txBody>
        </p:sp>
        <p:grpSp>
          <p:nvGrpSpPr>
            <p:cNvPr id="133" name="Group 132"/>
            <p:cNvGrpSpPr/>
            <p:nvPr/>
          </p:nvGrpSpPr>
          <p:grpSpPr>
            <a:xfrm>
              <a:off x="6345033" y="4221088"/>
              <a:ext cx="531223" cy="1346448"/>
              <a:chOff x="6345033" y="4221088"/>
              <a:chExt cx="531223" cy="1346448"/>
            </a:xfrm>
          </p:grpSpPr>
          <p:cxnSp>
            <p:nvCxnSpPr>
              <p:cNvPr id="127" name="Straight Connector 126"/>
              <p:cNvCxnSpPr/>
              <p:nvPr/>
            </p:nvCxnSpPr>
            <p:spPr>
              <a:xfrm>
                <a:off x="6372200" y="4221088"/>
                <a:ext cx="497694" cy="0"/>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30" name="Straight Connector 129"/>
              <p:cNvCxnSpPr/>
              <p:nvPr/>
            </p:nvCxnSpPr>
            <p:spPr>
              <a:xfrm>
                <a:off x="6876256" y="4221088"/>
                <a:ext cx="0" cy="1346448"/>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32" name="Straight Arrow Connector 131"/>
              <p:cNvCxnSpPr/>
              <p:nvPr/>
            </p:nvCxnSpPr>
            <p:spPr>
              <a:xfrm flipH="1">
                <a:off x="6345033" y="5567536"/>
                <a:ext cx="531223" cy="0"/>
              </a:xfrm>
              <a:prstGeom prst="straightConnector1">
                <a:avLst/>
              </a:prstGeom>
              <a:ln w="28575">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grpSp>
        <p:cxnSp>
          <p:nvCxnSpPr>
            <p:cNvPr id="135" name="Straight Connector 134"/>
            <p:cNvCxnSpPr/>
            <p:nvPr/>
          </p:nvCxnSpPr>
          <p:spPr>
            <a:xfrm flipH="1">
              <a:off x="3804231" y="4602832"/>
              <a:ext cx="335721" cy="7150"/>
            </a:xfrm>
            <a:prstGeom prst="line">
              <a:avLst/>
            </a:prstGeom>
            <a:ln w="19050">
              <a:solidFill>
                <a:schemeClr val="tx1"/>
              </a:solidFill>
              <a:prstDash val="sysDash"/>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8" name="Straight Connector 137"/>
            <p:cNvCxnSpPr/>
            <p:nvPr/>
          </p:nvCxnSpPr>
          <p:spPr>
            <a:xfrm>
              <a:off x="3792162" y="4613558"/>
              <a:ext cx="12069" cy="543634"/>
            </a:xfrm>
            <a:prstGeom prst="line">
              <a:avLst/>
            </a:prstGeom>
            <a:ln w="1905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40" name="Straight Arrow Connector 139"/>
            <p:cNvCxnSpPr/>
            <p:nvPr/>
          </p:nvCxnSpPr>
          <p:spPr>
            <a:xfrm>
              <a:off x="3804231" y="5157192"/>
              <a:ext cx="335721" cy="0"/>
            </a:xfrm>
            <a:prstGeom prst="straightConnector1">
              <a:avLst/>
            </a:prstGeom>
            <a:ln w="19050">
              <a:solidFill>
                <a:schemeClr val="tx1"/>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144" name="Straight Arrow Connector 143"/>
            <p:cNvCxnSpPr/>
            <p:nvPr/>
          </p:nvCxnSpPr>
          <p:spPr>
            <a:xfrm flipH="1">
              <a:off x="3995936" y="3933056"/>
              <a:ext cx="13374" cy="1512167"/>
            </a:xfrm>
            <a:prstGeom prst="straightConnector1">
              <a:avLst/>
            </a:prstGeom>
            <a:ln w="19050">
              <a:solidFill>
                <a:schemeClr val="tx1"/>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7" name="Straight Arrow Connector 146"/>
            <p:cNvCxnSpPr/>
            <p:nvPr/>
          </p:nvCxnSpPr>
          <p:spPr>
            <a:xfrm>
              <a:off x="4067944" y="5456075"/>
              <a:ext cx="182379" cy="0"/>
            </a:xfrm>
            <a:prstGeom prst="straightConnector1">
              <a:avLst/>
            </a:prstGeom>
            <a:ln w="19050">
              <a:solidFill>
                <a:schemeClr val="tx1"/>
              </a:solidFill>
              <a:prstDash val="sysDash"/>
              <a:tailEnd type="triangle"/>
            </a:ln>
          </p:spPr>
          <p:style>
            <a:lnRef idx="1">
              <a:schemeClr val="accent1"/>
            </a:lnRef>
            <a:fillRef idx="0">
              <a:schemeClr val="accent1"/>
            </a:fillRef>
            <a:effectRef idx="0">
              <a:schemeClr val="accent1"/>
            </a:effectRef>
            <a:fontRef idx="minor">
              <a:schemeClr val="tx1"/>
            </a:fontRef>
          </p:style>
        </p:cxnSp>
      </p:grpSp>
      <p:cxnSp>
        <p:nvCxnSpPr>
          <p:cNvPr id="151" name="Straight Connector 150"/>
          <p:cNvCxnSpPr/>
          <p:nvPr/>
        </p:nvCxnSpPr>
        <p:spPr>
          <a:xfrm>
            <a:off x="9612560" y="2096853"/>
            <a:ext cx="914400" cy="914400"/>
          </a:xfrm>
          <a:prstGeom prst="line">
            <a:avLst/>
          </a:prstGeom>
        </p:spPr>
        <p:style>
          <a:lnRef idx="1">
            <a:schemeClr val="accent1"/>
          </a:lnRef>
          <a:fillRef idx="0">
            <a:schemeClr val="accent1"/>
          </a:fillRef>
          <a:effectRef idx="0">
            <a:schemeClr val="accent1"/>
          </a:effectRef>
          <a:fontRef idx="minor">
            <a:schemeClr val="tx1"/>
          </a:fontRef>
        </p:style>
      </p:cxnSp>
      <p:sp>
        <p:nvSpPr>
          <p:cNvPr id="155" name="Title 1"/>
          <p:cNvSpPr txBox="1">
            <a:spLocks/>
          </p:cNvSpPr>
          <p:nvPr/>
        </p:nvSpPr>
        <p:spPr>
          <a:xfrm>
            <a:off x="457200" y="485800"/>
            <a:ext cx="8229600" cy="1143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l-GR" sz="2800" b="1" dirty="0">
                <a:solidFill>
                  <a:schemeClr val="tx2"/>
                </a:solidFill>
              </a:rPr>
              <a:t>Ευελιξίες και Περιορισμοί του Χρηματοδοτικού Πλαισίου της ΚΑΠ 2020-2027 </a:t>
            </a:r>
          </a:p>
        </p:txBody>
      </p:sp>
    </p:spTree>
    <p:extLst>
      <p:ext uri="{BB962C8B-B14F-4D97-AF65-F5344CB8AC3E}">
        <p14:creationId xmlns:p14="http://schemas.microsoft.com/office/powerpoint/2010/main" val="283937768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7C0C2CE-790C-4817-B04B-45168F2C1AA2}"/>
              </a:ext>
            </a:extLst>
          </p:cNvPr>
          <p:cNvSpPr txBox="1"/>
          <p:nvPr/>
        </p:nvSpPr>
        <p:spPr>
          <a:xfrm>
            <a:off x="968177" y="3136612"/>
            <a:ext cx="8206093" cy="584775"/>
          </a:xfrm>
          <a:prstGeom prst="rect">
            <a:avLst/>
          </a:prstGeom>
          <a:noFill/>
        </p:spPr>
        <p:txBody>
          <a:bodyPr wrap="none" rtlCol="0">
            <a:spAutoFit/>
          </a:bodyPr>
          <a:lstStyle/>
          <a:p>
            <a:r>
              <a:rPr lang="el-GR" sz="3200" b="1" dirty="0">
                <a:solidFill>
                  <a:srgbClr val="00B050"/>
                </a:solidFill>
              </a:rPr>
              <a:t>σας Ευχαριστώ για την προσοχή σας …</a:t>
            </a:r>
          </a:p>
        </p:txBody>
      </p:sp>
    </p:spTree>
    <p:extLst>
      <p:ext uri="{BB962C8B-B14F-4D97-AF65-F5344CB8AC3E}">
        <p14:creationId xmlns:p14="http://schemas.microsoft.com/office/powerpoint/2010/main" val="20123432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579963"/>
            <a:ext cx="8229600" cy="1066800"/>
          </a:xfrm>
        </p:spPr>
        <p:txBody>
          <a:bodyPr>
            <a:normAutofit fontScale="90000"/>
          </a:bodyPr>
          <a:lstStyle/>
          <a:p>
            <a:r>
              <a:rPr lang="el-GR" b="1" dirty="0"/>
              <a:t>Εργαλεία Πολιτικής: Πριν και Μετά</a:t>
            </a:r>
          </a:p>
        </p:txBody>
      </p:sp>
      <p:grpSp>
        <p:nvGrpSpPr>
          <p:cNvPr id="26" name="Group 25"/>
          <p:cNvGrpSpPr/>
          <p:nvPr/>
        </p:nvGrpSpPr>
        <p:grpSpPr>
          <a:xfrm>
            <a:off x="1043607" y="1916832"/>
            <a:ext cx="2160241" cy="4695621"/>
            <a:chOff x="1043607" y="1916832"/>
            <a:chExt cx="2160241" cy="4695621"/>
          </a:xfrm>
        </p:grpSpPr>
        <p:sp>
          <p:nvSpPr>
            <p:cNvPr id="10" name="TextBox 9"/>
            <p:cNvSpPr txBox="1"/>
            <p:nvPr/>
          </p:nvSpPr>
          <p:spPr>
            <a:xfrm>
              <a:off x="1043607" y="1916832"/>
              <a:ext cx="1337785" cy="1138773"/>
            </a:xfrm>
            <a:prstGeom prst="rect">
              <a:avLst/>
            </a:prstGeom>
            <a:solidFill>
              <a:srgbClr val="FFFF00"/>
            </a:solidFill>
            <a:ln>
              <a:solidFill>
                <a:schemeClr val="bg1"/>
              </a:solidFill>
            </a:ln>
          </p:spPr>
          <p:txBody>
            <a:bodyPr wrap="square" rtlCol="0" anchor="ctr">
              <a:spAutoFit/>
            </a:bodyPr>
            <a:lstStyle/>
            <a:p>
              <a:pPr algn="ctr"/>
              <a:endParaRPr lang="el-GR" dirty="0"/>
            </a:p>
            <a:p>
              <a:r>
                <a:rPr lang="el-GR" sz="1600" b="1" dirty="0">
                  <a:solidFill>
                    <a:srgbClr val="0070C0"/>
                  </a:solidFill>
                </a:rPr>
                <a:t>Συνδεδεμένες</a:t>
              </a:r>
            </a:p>
            <a:p>
              <a:pPr algn="ctr"/>
              <a:endParaRPr lang="el-GR" b="1" dirty="0">
                <a:solidFill>
                  <a:srgbClr val="0070C0"/>
                </a:solidFill>
              </a:endParaRPr>
            </a:p>
          </p:txBody>
        </p:sp>
        <p:sp>
          <p:nvSpPr>
            <p:cNvPr id="11" name="TextBox 10"/>
            <p:cNvSpPr txBox="1"/>
            <p:nvPr/>
          </p:nvSpPr>
          <p:spPr>
            <a:xfrm>
              <a:off x="1043608" y="2996952"/>
              <a:ext cx="2160240" cy="646331"/>
            </a:xfrm>
            <a:prstGeom prst="rect">
              <a:avLst/>
            </a:prstGeom>
            <a:solidFill>
              <a:schemeClr val="accent2">
                <a:lumMod val="40000"/>
                <a:lumOff val="60000"/>
              </a:schemeClr>
            </a:solidFill>
            <a:ln>
              <a:solidFill>
                <a:schemeClr val="bg1"/>
              </a:solidFill>
            </a:ln>
          </p:spPr>
          <p:txBody>
            <a:bodyPr wrap="square" rtlCol="0">
              <a:spAutoFit/>
            </a:bodyPr>
            <a:lstStyle/>
            <a:p>
              <a:pPr algn="ctr"/>
              <a:r>
                <a:rPr lang="el-GR" b="1" dirty="0">
                  <a:solidFill>
                    <a:srgbClr val="0070C0"/>
                  </a:solidFill>
                </a:rPr>
                <a:t>Ενισχύσεις Νέων Αγροτών</a:t>
              </a:r>
            </a:p>
          </p:txBody>
        </p:sp>
        <p:sp>
          <p:nvSpPr>
            <p:cNvPr id="12" name="TextBox 11"/>
            <p:cNvSpPr txBox="1"/>
            <p:nvPr/>
          </p:nvSpPr>
          <p:spPr>
            <a:xfrm>
              <a:off x="1043608" y="3645024"/>
              <a:ext cx="2160240" cy="923330"/>
            </a:xfrm>
            <a:prstGeom prst="rect">
              <a:avLst/>
            </a:prstGeom>
            <a:solidFill>
              <a:schemeClr val="bg2">
                <a:lumMod val="75000"/>
              </a:schemeClr>
            </a:solidFill>
            <a:ln>
              <a:solidFill>
                <a:schemeClr val="bg1"/>
              </a:solidFill>
            </a:ln>
          </p:spPr>
          <p:txBody>
            <a:bodyPr wrap="square" rtlCol="0" anchor="ctr">
              <a:spAutoFit/>
            </a:bodyPr>
            <a:lstStyle/>
            <a:p>
              <a:pPr algn="ctr"/>
              <a:endParaRPr lang="el-GR" dirty="0"/>
            </a:p>
            <a:p>
              <a:pPr algn="ctr"/>
              <a:r>
                <a:rPr lang="el-GR" b="1" dirty="0">
                  <a:solidFill>
                    <a:srgbClr val="0070C0"/>
                  </a:solidFill>
                </a:rPr>
                <a:t>Πρασίνισμα</a:t>
              </a:r>
            </a:p>
            <a:p>
              <a:pPr algn="ctr"/>
              <a:endParaRPr lang="el-GR" dirty="0"/>
            </a:p>
          </p:txBody>
        </p:sp>
        <p:sp>
          <p:nvSpPr>
            <p:cNvPr id="13" name="TextBox 12"/>
            <p:cNvSpPr txBox="1"/>
            <p:nvPr/>
          </p:nvSpPr>
          <p:spPr>
            <a:xfrm>
              <a:off x="1043608" y="4581128"/>
              <a:ext cx="2160240" cy="2031325"/>
            </a:xfrm>
            <a:prstGeom prst="rect">
              <a:avLst/>
            </a:prstGeom>
            <a:solidFill>
              <a:schemeClr val="bg2">
                <a:lumMod val="20000"/>
                <a:lumOff val="80000"/>
              </a:schemeClr>
            </a:solidFill>
            <a:ln>
              <a:solidFill>
                <a:schemeClr val="bg1"/>
              </a:solidFill>
            </a:ln>
          </p:spPr>
          <p:txBody>
            <a:bodyPr wrap="square" rtlCol="0" anchor="ctr">
              <a:spAutoFit/>
            </a:bodyPr>
            <a:lstStyle/>
            <a:p>
              <a:pPr algn="ctr"/>
              <a:endParaRPr lang="el-GR" dirty="0"/>
            </a:p>
            <a:p>
              <a:pPr algn="ctr"/>
              <a:endParaRPr lang="el-GR" dirty="0"/>
            </a:p>
            <a:p>
              <a:pPr algn="ctr"/>
              <a:r>
                <a:rPr lang="el-GR" b="1" dirty="0">
                  <a:solidFill>
                    <a:srgbClr val="0070C0"/>
                  </a:solidFill>
                </a:rPr>
                <a:t>Βασική </a:t>
              </a:r>
            </a:p>
            <a:p>
              <a:pPr algn="ctr"/>
              <a:endParaRPr lang="el-GR" dirty="0"/>
            </a:p>
            <a:p>
              <a:pPr algn="ctr"/>
              <a:endParaRPr lang="el-GR" dirty="0"/>
            </a:p>
            <a:p>
              <a:pPr algn="ctr"/>
              <a:endParaRPr lang="el-GR" dirty="0"/>
            </a:p>
            <a:p>
              <a:pPr algn="ctr"/>
              <a:endParaRPr lang="el-GR" dirty="0"/>
            </a:p>
          </p:txBody>
        </p:sp>
      </p:grpSp>
      <p:sp>
        <p:nvSpPr>
          <p:cNvPr id="23" name="Oval 22"/>
          <p:cNvSpPr/>
          <p:nvPr/>
        </p:nvSpPr>
        <p:spPr>
          <a:xfrm>
            <a:off x="3306223" y="4692661"/>
            <a:ext cx="2243522" cy="1112603"/>
          </a:xfrm>
          <a:prstGeom prst="ellipse">
            <a:avLst/>
          </a:prstGeom>
        </p:spPr>
        <p:style>
          <a:lnRef idx="1">
            <a:schemeClr val="dk1"/>
          </a:lnRef>
          <a:fillRef idx="2">
            <a:schemeClr val="dk1"/>
          </a:fillRef>
          <a:effectRef idx="1">
            <a:schemeClr val="dk1"/>
          </a:effectRef>
          <a:fontRef idx="minor">
            <a:schemeClr val="dk1"/>
          </a:fontRef>
        </p:style>
        <p:txBody>
          <a:bodyPr rtlCol="0" anchor="ctr"/>
          <a:lstStyle/>
          <a:p>
            <a:pPr algn="ctr"/>
            <a:r>
              <a:rPr lang="el-GR" sz="1600" dirty="0"/>
              <a:t>Ειδική Ενίσχυση για το Βαμβάκι </a:t>
            </a:r>
          </a:p>
        </p:txBody>
      </p:sp>
      <p:sp>
        <p:nvSpPr>
          <p:cNvPr id="25" name="Elipse 5">
            <a:extLst>
              <a:ext uri="{FF2B5EF4-FFF2-40B4-BE49-F238E27FC236}">
                <a16:creationId xmlns:a16="http://schemas.microsoft.com/office/drawing/2014/main" id="{4C281341-468F-4850-9E42-3EFA2FB7BE99}"/>
              </a:ext>
            </a:extLst>
          </p:cNvPr>
          <p:cNvSpPr/>
          <p:nvPr/>
        </p:nvSpPr>
        <p:spPr bwMode="auto">
          <a:xfrm>
            <a:off x="3317497" y="2731435"/>
            <a:ext cx="2232248" cy="1152129"/>
          </a:xfrm>
          <a:prstGeom prst="ellipse">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l-GR" sz="1600" b="1" i="0" u="none" strike="noStrike" cap="none" normalizeH="0" baseline="0" dirty="0">
                <a:ln>
                  <a:noFill/>
                </a:ln>
                <a:solidFill>
                  <a:schemeClr val="bg1"/>
                </a:solidFill>
                <a:effectLst>
                  <a:outerShdw blurRad="38100" dist="38100" dir="2700000" algn="tl">
                    <a:srgbClr val="000000">
                      <a:alpha val="43137"/>
                    </a:srgbClr>
                  </a:outerShdw>
                </a:effectLst>
                <a:latin typeface="+mn-lt"/>
                <a:ea typeface="ＭＳ Ｐゴシック" pitchFamily="48" charset="-128"/>
              </a:rPr>
              <a:t>Ενισχύσεις για μικρούς</a:t>
            </a:r>
            <a:r>
              <a:rPr kumimoji="0" lang="el-GR" sz="1600" b="1" i="0" u="none" strike="noStrike" cap="none" normalizeH="0" dirty="0">
                <a:ln>
                  <a:noFill/>
                </a:ln>
                <a:solidFill>
                  <a:schemeClr val="bg1"/>
                </a:solidFill>
                <a:effectLst>
                  <a:outerShdw blurRad="38100" dist="38100" dir="2700000" algn="tl">
                    <a:srgbClr val="000000">
                      <a:alpha val="43137"/>
                    </a:srgbClr>
                  </a:outerShdw>
                </a:effectLst>
                <a:latin typeface="+mn-lt"/>
                <a:ea typeface="ＭＳ Ｐゴシック" pitchFamily="48" charset="-128"/>
              </a:rPr>
              <a:t> καλλιεργητές</a:t>
            </a:r>
            <a:endParaRPr kumimoji="0" lang="es-ES" sz="1600" b="1" i="0" u="none" strike="noStrike" cap="none" normalizeH="0" baseline="0" dirty="0">
              <a:ln>
                <a:noFill/>
              </a:ln>
              <a:solidFill>
                <a:schemeClr val="bg1"/>
              </a:solidFill>
              <a:effectLst>
                <a:outerShdw blurRad="38100" dist="38100" dir="2700000" algn="tl">
                  <a:srgbClr val="000000">
                    <a:alpha val="43137"/>
                  </a:srgbClr>
                </a:outerShdw>
              </a:effectLst>
              <a:latin typeface="+mn-lt"/>
              <a:ea typeface="ＭＳ Ｐゴシック" pitchFamily="48" charset="-128"/>
            </a:endParaRPr>
          </a:p>
        </p:txBody>
      </p:sp>
      <p:grpSp>
        <p:nvGrpSpPr>
          <p:cNvPr id="27" name="Group 26"/>
          <p:cNvGrpSpPr/>
          <p:nvPr/>
        </p:nvGrpSpPr>
        <p:grpSpPr>
          <a:xfrm>
            <a:off x="5652120" y="3056186"/>
            <a:ext cx="2160240" cy="3469158"/>
            <a:chOff x="5652120" y="3056186"/>
            <a:chExt cx="2160240" cy="3469158"/>
          </a:xfrm>
        </p:grpSpPr>
        <p:sp>
          <p:nvSpPr>
            <p:cNvPr id="16" name="TextBox 15"/>
            <p:cNvSpPr txBox="1"/>
            <p:nvPr/>
          </p:nvSpPr>
          <p:spPr>
            <a:xfrm>
              <a:off x="5652120" y="3565759"/>
              <a:ext cx="2160240" cy="1200329"/>
            </a:xfrm>
            <a:prstGeom prst="rect">
              <a:avLst/>
            </a:prstGeom>
            <a:solidFill>
              <a:schemeClr val="bg2">
                <a:lumMod val="75000"/>
              </a:schemeClr>
            </a:solidFill>
            <a:ln>
              <a:solidFill>
                <a:schemeClr val="bg1"/>
              </a:solidFill>
            </a:ln>
          </p:spPr>
          <p:txBody>
            <a:bodyPr wrap="square" rtlCol="0" anchor="ctr">
              <a:spAutoFit/>
            </a:bodyPr>
            <a:lstStyle/>
            <a:p>
              <a:pPr algn="ctr"/>
              <a:endParaRPr lang="el-GR" dirty="0"/>
            </a:p>
            <a:p>
              <a:pPr algn="ctr"/>
              <a:r>
                <a:rPr lang="el-GR" b="1" dirty="0">
                  <a:solidFill>
                    <a:srgbClr val="0070C0"/>
                  </a:solidFill>
                </a:rPr>
                <a:t>Κλίμα &amp; Περιβάλλον</a:t>
              </a:r>
            </a:p>
            <a:p>
              <a:pPr algn="ctr"/>
              <a:endParaRPr lang="el-GR" dirty="0"/>
            </a:p>
          </p:txBody>
        </p:sp>
        <p:sp>
          <p:nvSpPr>
            <p:cNvPr id="17" name="TextBox 16"/>
            <p:cNvSpPr txBox="1"/>
            <p:nvPr/>
          </p:nvSpPr>
          <p:spPr>
            <a:xfrm>
              <a:off x="5652120" y="5048016"/>
              <a:ext cx="2160240" cy="1477328"/>
            </a:xfrm>
            <a:prstGeom prst="rect">
              <a:avLst/>
            </a:prstGeom>
            <a:solidFill>
              <a:schemeClr val="bg2">
                <a:lumMod val="20000"/>
                <a:lumOff val="80000"/>
              </a:schemeClr>
            </a:solidFill>
            <a:ln>
              <a:solidFill>
                <a:schemeClr val="bg1"/>
              </a:solidFill>
            </a:ln>
          </p:spPr>
          <p:txBody>
            <a:bodyPr wrap="square" rtlCol="0" anchor="ctr">
              <a:spAutoFit/>
            </a:bodyPr>
            <a:lstStyle/>
            <a:p>
              <a:pPr algn="ctr"/>
              <a:endParaRPr lang="el-GR" dirty="0"/>
            </a:p>
            <a:p>
              <a:pPr algn="ctr"/>
              <a:r>
                <a:rPr lang="el-GR" b="1" dirty="0">
                  <a:solidFill>
                    <a:srgbClr val="0070C0"/>
                  </a:solidFill>
                </a:rPr>
                <a:t>Βασική </a:t>
              </a:r>
            </a:p>
            <a:p>
              <a:pPr algn="ctr"/>
              <a:endParaRPr lang="el-GR" dirty="0"/>
            </a:p>
            <a:p>
              <a:pPr algn="ctr"/>
              <a:endParaRPr lang="el-GR" dirty="0"/>
            </a:p>
            <a:p>
              <a:pPr algn="ctr"/>
              <a:endParaRPr lang="el-GR" dirty="0"/>
            </a:p>
          </p:txBody>
        </p:sp>
        <p:sp>
          <p:nvSpPr>
            <p:cNvPr id="20" name="TextBox 19"/>
            <p:cNvSpPr txBox="1"/>
            <p:nvPr/>
          </p:nvSpPr>
          <p:spPr>
            <a:xfrm>
              <a:off x="5652120" y="4647619"/>
              <a:ext cx="2160240" cy="369332"/>
            </a:xfrm>
            <a:prstGeom prst="rect">
              <a:avLst/>
            </a:prstGeom>
            <a:solidFill>
              <a:srgbClr val="FFC000"/>
            </a:solidFill>
            <a:ln>
              <a:solidFill>
                <a:schemeClr val="bg1"/>
              </a:solidFill>
            </a:ln>
          </p:spPr>
          <p:txBody>
            <a:bodyPr wrap="square" rtlCol="0" anchor="ctr">
              <a:spAutoFit/>
            </a:bodyPr>
            <a:lstStyle/>
            <a:p>
              <a:pPr algn="ctr"/>
              <a:r>
                <a:rPr lang="el-GR" b="1" dirty="0">
                  <a:solidFill>
                    <a:srgbClr val="0070C0"/>
                  </a:solidFill>
                </a:rPr>
                <a:t>Αναδιανεμητική </a:t>
              </a:r>
            </a:p>
          </p:txBody>
        </p:sp>
        <p:sp>
          <p:nvSpPr>
            <p:cNvPr id="15" name="TextBox 14"/>
            <p:cNvSpPr txBox="1"/>
            <p:nvPr/>
          </p:nvSpPr>
          <p:spPr>
            <a:xfrm>
              <a:off x="5652120" y="3056186"/>
              <a:ext cx="2160240" cy="646331"/>
            </a:xfrm>
            <a:prstGeom prst="rect">
              <a:avLst/>
            </a:prstGeom>
            <a:solidFill>
              <a:schemeClr val="accent2">
                <a:lumMod val="40000"/>
                <a:lumOff val="60000"/>
              </a:schemeClr>
            </a:solidFill>
            <a:ln>
              <a:solidFill>
                <a:schemeClr val="bg1"/>
              </a:solidFill>
            </a:ln>
          </p:spPr>
          <p:txBody>
            <a:bodyPr wrap="square" rtlCol="0">
              <a:spAutoFit/>
            </a:bodyPr>
            <a:lstStyle/>
            <a:p>
              <a:pPr algn="ctr"/>
              <a:r>
                <a:rPr lang="el-GR" b="1" dirty="0">
                  <a:solidFill>
                    <a:srgbClr val="0070C0"/>
                  </a:solidFill>
                </a:rPr>
                <a:t>Ενισχύσεις Νέων Αγροτών</a:t>
              </a:r>
            </a:p>
          </p:txBody>
        </p:sp>
      </p:grpSp>
      <p:sp>
        <p:nvSpPr>
          <p:cNvPr id="3" name="Rectangle 2">
            <a:extLst>
              <a:ext uri="{FF2B5EF4-FFF2-40B4-BE49-F238E27FC236}">
                <a16:creationId xmlns:a16="http://schemas.microsoft.com/office/drawing/2014/main" id="{8C8FBB0A-D0E6-4C54-A911-E9705E158761}"/>
              </a:ext>
            </a:extLst>
          </p:cNvPr>
          <p:cNvSpPr/>
          <p:nvPr/>
        </p:nvSpPr>
        <p:spPr>
          <a:xfrm>
            <a:off x="2370118" y="1916833"/>
            <a:ext cx="832771" cy="10673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l-GR" sz="1200" dirty="0"/>
              <a:t>Περιοχές με Φυσικούς Περιορισμούς</a:t>
            </a:r>
          </a:p>
        </p:txBody>
      </p:sp>
      <p:sp>
        <p:nvSpPr>
          <p:cNvPr id="21" name="TextBox 20">
            <a:extLst>
              <a:ext uri="{FF2B5EF4-FFF2-40B4-BE49-F238E27FC236}">
                <a16:creationId xmlns:a16="http://schemas.microsoft.com/office/drawing/2014/main" id="{1541C65B-D0E3-44EF-8A3F-C97785459C64}"/>
              </a:ext>
            </a:extLst>
          </p:cNvPr>
          <p:cNvSpPr txBox="1"/>
          <p:nvPr/>
        </p:nvSpPr>
        <p:spPr>
          <a:xfrm>
            <a:off x="5682487" y="1930187"/>
            <a:ext cx="1337785" cy="1138773"/>
          </a:xfrm>
          <a:prstGeom prst="rect">
            <a:avLst/>
          </a:prstGeom>
          <a:solidFill>
            <a:srgbClr val="FFFF00"/>
          </a:solidFill>
          <a:ln>
            <a:solidFill>
              <a:schemeClr val="bg1"/>
            </a:solidFill>
          </a:ln>
        </p:spPr>
        <p:txBody>
          <a:bodyPr wrap="square" rtlCol="0" anchor="ctr">
            <a:spAutoFit/>
          </a:bodyPr>
          <a:lstStyle/>
          <a:p>
            <a:pPr algn="ctr"/>
            <a:endParaRPr lang="el-GR" dirty="0"/>
          </a:p>
          <a:p>
            <a:r>
              <a:rPr lang="el-GR" sz="1600" b="1" dirty="0">
                <a:solidFill>
                  <a:srgbClr val="0070C0"/>
                </a:solidFill>
              </a:rPr>
              <a:t>Συνδεδεμένες</a:t>
            </a:r>
          </a:p>
          <a:p>
            <a:pPr algn="ctr"/>
            <a:endParaRPr lang="el-GR" b="1" dirty="0">
              <a:solidFill>
                <a:srgbClr val="0070C0"/>
              </a:solidFill>
            </a:endParaRPr>
          </a:p>
        </p:txBody>
      </p:sp>
      <p:sp>
        <p:nvSpPr>
          <p:cNvPr id="22" name="Rectangle 21">
            <a:extLst>
              <a:ext uri="{FF2B5EF4-FFF2-40B4-BE49-F238E27FC236}">
                <a16:creationId xmlns:a16="http://schemas.microsoft.com/office/drawing/2014/main" id="{D47DBF2B-D52C-4658-8766-4D4D8D9B9AF7}"/>
              </a:ext>
            </a:extLst>
          </p:cNvPr>
          <p:cNvSpPr/>
          <p:nvPr/>
        </p:nvSpPr>
        <p:spPr>
          <a:xfrm>
            <a:off x="6948264" y="2001614"/>
            <a:ext cx="832771" cy="10673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l-GR" sz="1200" dirty="0"/>
              <a:t>Περιοχές με Φυσικούς Περιορισμούς</a:t>
            </a:r>
          </a:p>
        </p:txBody>
      </p:sp>
    </p:spTree>
    <p:extLst>
      <p:ext uri="{BB962C8B-B14F-4D97-AF65-F5344CB8AC3E}">
        <p14:creationId xmlns:p14="http://schemas.microsoft.com/office/powerpoint/2010/main" val="34238720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6CE4CC-B1C7-4AA1-A745-D8522831C13E}"/>
              </a:ext>
            </a:extLst>
          </p:cNvPr>
          <p:cNvSpPr>
            <a:spLocks noGrp="1"/>
          </p:cNvSpPr>
          <p:nvPr>
            <p:ph type="title"/>
          </p:nvPr>
        </p:nvSpPr>
        <p:spPr>
          <a:xfrm>
            <a:off x="311423" y="692696"/>
            <a:ext cx="8229600" cy="1066800"/>
          </a:xfrm>
        </p:spPr>
        <p:txBody>
          <a:bodyPr>
            <a:normAutofit fontScale="90000"/>
          </a:bodyPr>
          <a:lstStyle/>
          <a:p>
            <a:pPr algn="ctr"/>
            <a:r>
              <a:rPr lang="el-GR" b="1" dirty="0"/>
              <a:t>Νέα Περιβαλλοντική Αρχιτεκτονική της ΚΑΠ</a:t>
            </a:r>
          </a:p>
        </p:txBody>
      </p:sp>
      <p:pic>
        <p:nvPicPr>
          <p:cNvPr id="4" name="Picture 3">
            <a:extLst>
              <a:ext uri="{FF2B5EF4-FFF2-40B4-BE49-F238E27FC236}">
                <a16:creationId xmlns:a16="http://schemas.microsoft.com/office/drawing/2014/main" id="{5AC0DB29-5D5B-43DB-B21B-1050214B70F7}"/>
              </a:ext>
            </a:extLst>
          </p:cNvPr>
          <p:cNvPicPr>
            <a:picLocks noChangeAspect="1"/>
          </p:cNvPicPr>
          <p:nvPr/>
        </p:nvPicPr>
        <p:blipFill>
          <a:blip r:embed="rId3"/>
          <a:stretch>
            <a:fillRect/>
          </a:stretch>
        </p:blipFill>
        <p:spPr>
          <a:xfrm>
            <a:off x="340012" y="1759496"/>
            <a:ext cx="8788498" cy="4326413"/>
          </a:xfrm>
          <a:prstGeom prst="rect">
            <a:avLst/>
          </a:prstGeom>
        </p:spPr>
      </p:pic>
    </p:spTree>
    <p:extLst>
      <p:ext uri="{BB962C8B-B14F-4D97-AF65-F5344CB8AC3E}">
        <p14:creationId xmlns:p14="http://schemas.microsoft.com/office/powerpoint/2010/main" val="30968985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896081-9D8D-4809-BDE1-22BF817890A2}"/>
              </a:ext>
            </a:extLst>
          </p:cNvPr>
          <p:cNvSpPr>
            <a:spLocks noGrp="1"/>
          </p:cNvSpPr>
          <p:nvPr>
            <p:ph type="title"/>
          </p:nvPr>
        </p:nvSpPr>
        <p:spPr>
          <a:xfrm>
            <a:off x="602363" y="651125"/>
            <a:ext cx="8229600" cy="1066800"/>
          </a:xfrm>
        </p:spPr>
        <p:txBody>
          <a:bodyPr/>
          <a:lstStyle/>
          <a:p>
            <a:r>
              <a:rPr lang="el-GR" dirty="0"/>
              <a:t>Το Νέο Μοντέλο Λειτουργιάς</a:t>
            </a:r>
          </a:p>
        </p:txBody>
      </p:sp>
      <p:pic>
        <p:nvPicPr>
          <p:cNvPr id="5" name="Picture 4">
            <a:extLst>
              <a:ext uri="{FF2B5EF4-FFF2-40B4-BE49-F238E27FC236}">
                <a16:creationId xmlns:a16="http://schemas.microsoft.com/office/drawing/2014/main" id="{2474CCF8-780D-4AD4-BCAD-938213BEA3A4}"/>
              </a:ext>
            </a:extLst>
          </p:cNvPr>
          <p:cNvPicPr>
            <a:picLocks noChangeAspect="1"/>
          </p:cNvPicPr>
          <p:nvPr/>
        </p:nvPicPr>
        <p:blipFill>
          <a:blip r:embed="rId3"/>
          <a:stretch>
            <a:fillRect/>
          </a:stretch>
        </p:blipFill>
        <p:spPr>
          <a:xfrm>
            <a:off x="329444" y="1717925"/>
            <a:ext cx="8357356" cy="4964668"/>
          </a:xfrm>
          <a:prstGeom prst="rect">
            <a:avLst/>
          </a:prstGeom>
        </p:spPr>
      </p:pic>
    </p:spTree>
    <p:extLst>
      <p:ext uri="{BB962C8B-B14F-4D97-AF65-F5344CB8AC3E}">
        <p14:creationId xmlns:p14="http://schemas.microsoft.com/office/powerpoint/2010/main" val="34678045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23">
            <a:extLst>
              <a:ext uri="{FF2B5EF4-FFF2-40B4-BE49-F238E27FC236}">
                <a16:creationId xmlns:a16="http://schemas.microsoft.com/office/drawing/2014/main" id="{A57CE8CE-5DE1-A14F-B682-63F9CAB81300}"/>
              </a:ext>
            </a:extLst>
          </p:cNvPr>
          <p:cNvSpPr>
            <a:spLocks noGrp="1"/>
          </p:cNvSpPr>
          <p:nvPr>
            <p:ph type="title"/>
          </p:nvPr>
        </p:nvSpPr>
        <p:spPr>
          <a:xfrm>
            <a:off x="1049147" y="631667"/>
            <a:ext cx="8229600" cy="1066800"/>
          </a:xfrm>
        </p:spPr>
        <p:txBody>
          <a:bodyPr>
            <a:normAutofit fontScale="90000"/>
          </a:bodyPr>
          <a:lstStyle/>
          <a:p>
            <a:pPr algn="ctr"/>
            <a:r>
              <a:rPr lang="el-GR" b="1" dirty="0"/>
              <a:t>Από τη συμμόρφωση στην επίδοση</a:t>
            </a:r>
            <a:br>
              <a:rPr lang="el-GR" b="1" dirty="0"/>
            </a:br>
            <a:r>
              <a:rPr lang="el-GR" b="1" dirty="0"/>
              <a:t>Κοινοί δείκτες </a:t>
            </a:r>
            <a:endParaRPr lang="en-US" dirty="0"/>
          </a:p>
        </p:txBody>
      </p:sp>
      <p:sp>
        <p:nvSpPr>
          <p:cNvPr id="4" name="Triangle 3">
            <a:extLst>
              <a:ext uri="{FF2B5EF4-FFF2-40B4-BE49-F238E27FC236}">
                <a16:creationId xmlns:a16="http://schemas.microsoft.com/office/drawing/2014/main" id="{7C6EB057-C7A9-974E-9563-1008E2DC3BE0}"/>
              </a:ext>
            </a:extLst>
          </p:cNvPr>
          <p:cNvSpPr/>
          <p:nvPr/>
        </p:nvSpPr>
        <p:spPr>
          <a:xfrm>
            <a:off x="1269670" y="2924944"/>
            <a:ext cx="4104456" cy="3456384"/>
          </a:xfrm>
          <a:prstGeom prst="triangle">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AB6B14DF-C7DC-F844-B57F-525583C1879C}"/>
              </a:ext>
            </a:extLst>
          </p:cNvPr>
          <p:cNvSpPr/>
          <p:nvPr/>
        </p:nvSpPr>
        <p:spPr>
          <a:xfrm>
            <a:off x="3486436" y="3284984"/>
            <a:ext cx="2391746" cy="864096"/>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600" b="1" dirty="0"/>
              <a:t>Γενικοί Στόχοι της ΚΑΠ</a:t>
            </a:r>
            <a:endParaRPr lang="en-US" sz="1600" b="1" dirty="0"/>
          </a:p>
        </p:txBody>
      </p:sp>
      <p:sp>
        <p:nvSpPr>
          <p:cNvPr id="6" name="Rectangle 5">
            <a:extLst>
              <a:ext uri="{FF2B5EF4-FFF2-40B4-BE49-F238E27FC236}">
                <a16:creationId xmlns:a16="http://schemas.microsoft.com/office/drawing/2014/main" id="{227A802C-9C00-DA48-B2D5-19845DD4BA13}"/>
              </a:ext>
            </a:extLst>
          </p:cNvPr>
          <p:cNvSpPr/>
          <p:nvPr/>
        </p:nvSpPr>
        <p:spPr>
          <a:xfrm>
            <a:off x="3486436" y="4293096"/>
            <a:ext cx="2391746" cy="864096"/>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600" b="1" dirty="0"/>
              <a:t>Ειδικοί Στόχοι της ΚΑΠ</a:t>
            </a:r>
            <a:endParaRPr lang="en-US" sz="1600" b="1" dirty="0"/>
          </a:p>
        </p:txBody>
      </p:sp>
      <p:sp>
        <p:nvSpPr>
          <p:cNvPr id="7" name="Rectangle 6">
            <a:extLst>
              <a:ext uri="{FF2B5EF4-FFF2-40B4-BE49-F238E27FC236}">
                <a16:creationId xmlns:a16="http://schemas.microsoft.com/office/drawing/2014/main" id="{6B5762F3-21AE-EE4A-B66E-C7522EA546D9}"/>
              </a:ext>
            </a:extLst>
          </p:cNvPr>
          <p:cNvSpPr/>
          <p:nvPr/>
        </p:nvSpPr>
        <p:spPr>
          <a:xfrm>
            <a:off x="3481291" y="5301208"/>
            <a:ext cx="2468899" cy="864096"/>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l-GR" sz="1100" b="1" dirty="0"/>
              <a:t>Μέτρα Πολιτικής του Πυλώνα Ι</a:t>
            </a:r>
          </a:p>
          <a:p>
            <a:pPr algn="ctr"/>
            <a:r>
              <a:rPr lang="el-GR" sz="1100" b="1" dirty="0"/>
              <a:t>Μέτρα του Πυλώνα ΙΙ</a:t>
            </a:r>
          </a:p>
          <a:p>
            <a:pPr algn="ctr"/>
            <a:endParaRPr lang="en-US" sz="1100" dirty="0"/>
          </a:p>
        </p:txBody>
      </p:sp>
      <p:cxnSp>
        <p:nvCxnSpPr>
          <p:cNvPr id="9" name="Straight Connector 8">
            <a:extLst>
              <a:ext uri="{FF2B5EF4-FFF2-40B4-BE49-F238E27FC236}">
                <a16:creationId xmlns:a16="http://schemas.microsoft.com/office/drawing/2014/main" id="{2B1A22C6-766A-4F41-B589-E836E443B31E}"/>
              </a:ext>
            </a:extLst>
          </p:cNvPr>
          <p:cNvCxnSpPr>
            <a:stCxn id="4" idx="0"/>
          </p:cNvCxnSpPr>
          <p:nvPr/>
        </p:nvCxnSpPr>
        <p:spPr>
          <a:xfrm flipH="1" flipV="1">
            <a:off x="2997862" y="2708920"/>
            <a:ext cx="324036" cy="216024"/>
          </a:xfrm>
          <a:prstGeom prst="line">
            <a:avLst/>
          </a:prstGeom>
        </p:spPr>
        <p:style>
          <a:lnRef idx="1">
            <a:schemeClr val="dk1"/>
          </a:lnRef>
          <a:fillRef idx="0">
            <a:schemeClr val="dk1"/>
          </a:fillRef>
          <a:effectRef idx="0">
            <a:schemeClr val="dk1"/>
          </a:effectRef>
          <a:fontRef idx="minor">
            <a:schemeClr val="tx1"/>
          </a:fontRef>
        </p:style>
      </p:cxnSp>
      <p:cxnSp>
        <p:nvCxnSpPr>
          <p:cNvPr id="11" name="Straight Connector 10">
            <a:extLst>
              <a:ext uri="{FF2B5EF4-FFF2-40B4-BE49-F238E27FC236}">
                <a16:creationId xmlns:a16="http://schemas.microsoft.com/office/drawing/2014/main" id="{4CC38C96-230A-504D-9074-13DF4EFC70C6}"/>
              </a:ext>
            </a:extLst>
          </p:cNvPr>
          <p:cNvCxnSpPr/>
          <p:nvPr/>
        </p:nvCxnSpPr>
        <p:spPr>
          <a:xfrm flipH="1">
            <a:off x="909630" y="2708920"/>
            <a:ext cx="2088232" cy="345638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CB0BD15B-5786-DF41-AA54-7DE645154CBD}"/>
              </a:ext>
            </a:extLst>
          </p:cNvPr>
          <p:cNvCxnSpPr/>
          <p:nvPr/>
        </p:nvCxnSpPr>
        <p:spPr>
          <a:xfrm flipH="1" flipV="1">
            <a:off x="945634" y="6165304"/>
            <a:ext cx="324036" cy="216024"/>
          </a:xfrm>
          <a:prstGeom prst="line">
            <a:avLst/>
          </a:prstGeom>
        </p:spPr>
        <p:style>
          <a:lnRef idx="1">
            <a:schemeClr val="dk1"/>
          </a:lnRef>
          <a:fillRef idx="0">
            <a:schemeClr val="dk1"/>
          </a:fillRef>
          <a:effectRef idx="0">
            <a:schemeClr val="dk1"/>
          </a:effectRef>
          <a:fontRef idx="minor">
            <a:schemeClr val="tx1"/>
          </a:fontRef>
        </p:style>
      </p:cxnSp>
      <p:sp>
        <p:nvSpPr>
          <p:cNvPr id="13" name="Up Arrow 12">
            <a:extLst>
              <a:ext uri="{FF2B5EF4-FFF2-40B4-BE49-F238E27FC236}">
                <a16:creationId xmlns:a16="http://schemas.microsoft.com/office/drawing/2014/main" id="{26123D89-133F-884B-9E94-04005A5B590B}"/>
              </a:ext>
            </a:extLst>
          </p:cNvPr>
          <p:cNvSpPr/>
          <p:nvPr/>
        </p:nvSpPr>
        <p:spPr>
          <a:xfrm rot="5400000">
            <a:off x="5893870" y="3331267"/>
            <a:ext cx="864096" cy="771531"/>
          </a:xfrm>
          <a:prstGeom prst="upArrow">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Up Arrow 13">
            <a:extLst>
              <a:ext uri="{FF2B5EF4-FFF2-40B4-BE49-F238E27FC236}">
                <a16:creationId xmlns:a16="http://schemas.microsoft.com/office/drawing/2014/main" id="{0647D083-51AB-F246-8EEB-A15BCD0BB527}"/>
              </a:ext>
            </a:extLst>
          </p:cNvPr>
          <p:cNvSpPr/>
          <p:nvPr/>
        </p:nvSpPr>
        <p:spPr>
          <a:xfrm rot="5400000">
            <a:off x="5852457" y="4339378"/>
            <a:ext cx="864096" cy="771531"/>
          </a:xfrm>
          <a:prstGeom prst="upArrow">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Up Arrow 14">
            <a:extLst>
              <a:ext uri="{FF2B5EF4-FFF2-40B4-BE49-F238E27FC236}">
                <a16:creationId xmlns:a16="http://schemas.microsoft.com/office/drawing/2014/main" id="{914EB540-D5A4-0140-9E12-EF6DE14C1921}"/>
              </a:ext>
            </a:extLst>
          </p:cNvPr>
          <p:cNvSpPr/>
          <p:nvPr/>
        </p:nvSpPr>
        <p:spPr>
          <a:xfrm rot="5400000">
            <a:off x="5965878" y="5347490"/>
            <a:ext cx="864096" cy="771531"/>
          </a:xfrm>
          <a:prstGeom prst="upArrow">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Up Arrow 15">
            <a:extLst>
              <a:ext uri="{FF2B5EF4-FFF2-40B4-BE49-F238E27FC236}">
                <a16:creationId xmlns:a16="http://schemas.microsoft.com/office/drawing/2014/main" id="{2582F1CD-F84C-0845-9C0D-1AE61BB7E9BA}"/>
              </a:ext>
            </a:extLst>
          </p:cNvPr>
          <p:cNvSpPr/>
          <p:nvPr/>
        </p:nvSpPr>
        <p:spPr>
          <a:xfrm rot="18266453">
            <a:off x="1377682" y="3825044"/>
            <a:ext cx="504056" cy="720080"/>
          </a:xfrm>
          <a:prstGeom prst="upArrow">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49CEED20-7FFB-9D4A-9F93-FECA324D5C03}"/>
              </a:ext>
            </a:extLst>
          </p:cNvPr>
          <p:cNvSpPr txBox="1"/>
          <p:nvPr/>
        </p:nvSpPr>
        <p:spPr>
          <a:xfrm>
            <a:off x="7348594" y="3415960"/>
            <a:ext cx="1471878" cy="646331"/>
          </a:xfrm>
          <a:prstGeom prst="rect">
            <a:avLst/>
          </a:prstGeom>
          <a:noFill/>
        </p:spPr>
        <p:txBody>
          <a:bodyPr wrap="none" rtlCol="0">
            <a:spAutoFit/>
          </a:bodyPr>
          <a:lstStyle/>
          <a:p>
            <a:pPr algn="ctr"/>
            <a:r>
              <a:rPr lang="el-GR" dirty="0"/>
              <a:t>Δείκτες </a:t>
            </a:r>
          </a:p>
          <a:p>
            <a:pPr algn="ctr"/>
            <a:r>
              <a:rPr lang="el-GR" dirty="0"/>
              <a:t>Επιπτώσεων</a:t>
            </a:r>
            <a:endParaRPr lang="en-US" dirty="0"/>
          </a:p>
        </p:txBody>
      </p:sp>
      <p:sp>
        <p:nvSpPr>
          <p:cNvPr id="18" name="TextBox 17">
            <a:extLst>
              <a:ext uri="{FF2B5EF4-FFF2-40B4-BE49-F238E27FC236}">
                <a16:creationId xmlns:a16="http://schemas.microsoft.com/office/drawing/2014/main" id="{FF36780F-240E-794F-9B49-49FBA54769B2}"/>
              </a:ext>
            </a:extLst>
          </p:cNvPr>
          <p:cNvSpPr txBox="1"/>
          <p:nvPr/>
        </p:nvSpPr>
        <p:spPr>
          <a:xfrm>
            <a:off x="7236296" y="4510861"/>
            <a:ext cx="1770036" cy="646331"/>
          </a:xfrm>
          <a:prstGeom prst="rect">
            <a:avLst/>
          </a:prstGeom>
          <a:noFill/>
        </p:spPr>
        <p:txBody>
          <a:bodyPr wrap="none" rtlCol="0">
            <a:spAutoFit/>
          </a:bodyPr>
          <a:lstStyle/>
          <a:p>
            <a:pPr algn="ctr"/>
            <a:r>
              <a:rPr lang="el-GR" dirty="0"/>
              <a:t>Δείκτες </a:t>
            </a:r>
          </a:p>
          <a:p>
            <a:pPr algn="ctr"/>
            <a:r>
              <a:rPr lang="el-GR" dirty="0"/>
              <a:t>Αποτελέσματος</a:t>
            </a:r>
            <a:endParaRPr lang="en-US" dirty="0"/>
          </a:p>
        </p:txBody>
      </p:sp>
      <p:sp>
        <p:nvSpPr>
          <p:cNvPr id="19" name="TextBox 18">
            <a:extLst>
              <a:ext uri="{FF2B5EF4-FFF2-40B4-BE49-F238E27FC236}">
                <a16:creationId xmlns:a16="http://schemas.microsoft.com/office/drawing/2014/main" id="{E7DD98BC-49FD-9541-85D1-1D0A9254FD41}"/>
              </a:ext>
            </a:extLst>
          </p:cNvPr>
          <p:cNvSpPr txBox="1"/>
          <p:nvPr/>
        </p:nvSpPr>
        <p:spPr>
          <a:xfrm>
            <a:off x="7453328" y="5358270"/>
            <a:ext cx="1007007" cy="646331"/>
          </a:xfrm>
          <a:prstGeom prst="rect">
            <a:avLst/>
          </a:prstGeom>
          <a:noFill/>
        </p:spPr>
        <p:txBody>
          <a:bodyPr wrap="none" rtlCol="0">
            <a:spAutoFit/>
          </a:bodyPr>
          <a:lstStyle/>
          <a:p>
            <a:pPr algn="ctr"/>
            <a:r>
              <a:rPr lang="el-GR" dirty="0"/>
              <a:t>Δείκτες </a:t>
            </a:r>
          </a:p>
          <a:p>
            <a:pPr algn="ctr"/>
            <a:r>
              <a:rPr lang="el-GR" dirty="0"/>
              <a:t>Εκροών</a:t>
            </a:r>
            <a:endParaRPr lang="en-US" dirty="0"/>
          </a:p>
        </p:txBody>
      </p:sp>
      <p:sp>
        <p:nvSpPr>
          <p:cNvPr id="20" name="TextBox 19">
            <a:extLst>
              <a:ext uri="{FF2B5EF4-FFF2-40B4-BE49-F238E27FC236}">
                <a16:creationId xmlns:a16="http://schemas.microsoft.com/office/drawing/2014/main" id="{B8096713-9E77-2E47-B9F9-4CCB2CDE6083}"/>
              </a:ext>
            </a:extLst>
          </p:cNvPr>
          <p:cNvSpPr txBox="1"/>
          <p:nvPr/>
        </p:nvSpPr>
        <p:spPr>
          <a:xfrm rot="18073610">
            <a:off x="406181" y="4366480"/>
            <a:ext cx="3392275" cy="338554"/>
          </a:xfrm>
          <a:prstGeom prst="rect">
            <a:avLst/>
          </a:prstGeom>
          <a:noFill/>
        </p:spPr>
        <p:txBody>
          <a:bodyPr wrap="none" rtlCol="0">
            <a:spAutoFit/>
          </a:bodyPr>
          <a:lstStyle/>
          <a:p>
            <a:r>
              <a:rPr lang="el-GR" sz="1600" dirty="0"/>
              <a:t>Υφιστάμενη Κατάσταση και Τάσεις</a:t>
            </a:r>
            <a:endParaRPr lang="en-US" sz="1600" dirty="0"/>
          </a:p>
        </p:txBody>
      </p:sp>
      <p:sp>
        <p:nvSpPr>
          <p:cNvPr id="26" name="TextBox 25">
            <a:extLst>
              <a:ext uri="{FF2B5EF4-FFF2-40B4-BE49-F238E27FC236}">
                <a16:creationId xmlns:a16="http://schemas.microsoft.com/office/drawing/2014/main" id="{9F80F89B-0B02-B842-ABDB-8E28F6F1F368}"/>
              </a:ext>
            </a:extLst>
          </p:cNvPr>
          <p:cNvSpPr txBox="1"/>
          <p:nvPr/>
        </p:nvSpPr>
        <p:spPr>
          <a:xfrm rot="18073610">
            <a:off x="323403" y="3722562"/>
            <a:ext cx="1701107" cy="338554"/>
          </a:xfrm>
          <a:prstGeom prst="rect">
            <a:avLst/>
          </a:prstGeom>
          <a:noFill/>
        </p:spPr>
        <p:txBody>
          <a:bodyPr wrap="none" rtlCol="0">
            <a:spAutoFit/>
          </a:bodyPr>
          <a:lstStyle/>
          <a:p>
            <a:r>
              <a:rPr lang="el-GR" sz="1600" b="1" dirty="0"/>
              <a:t>Κοινοί Δείκτες</a:t>
            </a:r>
            <a:endParaRPr lang="en-US" sz="1600" b="1" dirty="0"/>
          </a:p>
        </p:txBody>
      </p:sp>
      <p:pic>
        <p:nvPicPr>
          <p:cNvPr id="21" name="Picture 20">
            <a:extLst>
              <a:ext uri="{FF2B5EF4-FFF2-40B4-BE49-F238E27FC236}">
                <a16:creationId xmlns:a16="http://schemas.microsoft.com/office/drawing/2014/main" id="{A8A64EC7-39BF-4812-9739-7E90C439524F}"/>
              </a:ext>
            </a:extLst>
          </p:cNvPr>
          <p:cNvPicPr>
            <a:picLocks noChangeAspect="1"/>
          </p:cNvPicPr>
          <p:nvPr/>
        </p:nvPicPr>
        <p:blipFill>
          <a:blip r:embed="rId3"/>
          <a:stretch>
            <a:fillRect/>
          </a:stretch>
        </p:blipFill>
        <p:spPr>
          <a:xfrm>
            <a:off x="6690396" y="3461495"/>
            <a:ext cx="682811" cy="530398"/>
          </a:xfrm>
          <a:prstGeom prst="rect">
            <a:avLst/>
          </a:prstGeom>
        </p:spPr>
      </p:pic>
      <p:pic>
        <p:nvPicPr>
          <p:cNvPr id="22" name="Picture 21">
            <a:extLst>
              <a:ext uri="{FF2B5EF4-FFF2-40B4-BE49-F238E27FC236}">
                <a16:creationId xmlns:a16="http://schemas.microsoft.com/office/drawing/2014/main" id="{848899CF-C261-4B7E-B455-E7174C15ABC2}"/>
              </a:ext>
            </a:extLst>
          </p:cNvPr>
          <p:cNvPicPr>
            <a:picLocks noChangeAspect="1"/>
          </p:cNvPicPr>
          <p:nvPr/>
        </p:nvPicPr>
        <p:blipFill>
          <a:blip r:embed="rId3"/>
          <a:stretch>
            <a:fillRect/>
          </a:stretch>
        </p:blipFill>
        <p:spPr>
          <a:xfrm>
            <a:off x="6645245" y="4540473"/>
            <a:ext cx="682811" cy="530398"/>
          </a:xfrm>
          <a:prstGeom prst="rect">
            <a:avLst/>
          </a:prstGeom>
        </p:spPr>
      </p:pic>
      <p:pic>
        <p:nvPicPr>
          <p:cNvPr id="23" name="Picture 22">
            <a:extLst>
              <a:ext uri="{FF2B5EF4-FFF2-40B4-BE49-F238E27FC236}">
                <a16:creationId xmlns:a16="http://schemas.microsoft.com/office/drawing/2014/main" id="{D214B35E-25FD-4DCA-85B7-C9B4199FD1E4}"/>
              </a:ext>
            </a:extLst>
          </p:cNvPr>
          <p:cNvPicPr>
            <a:picLocks noChangeAspect="1"/>
          </p:cNvPicPr>
          <p:nvPr/>
        </p:nvPicPr>
        <p:blipFill>
          <a:blip r:embed="rId4"/>
          <a:stretch>
            <a:fillRect/>
          </a:stretch>
        </p:blipFill>
        <p:spPr>
          <a:xfrm>
            <a:off x="6783692" y="5358270"/>
            <a:ext cx="695004" cy="695004"/>
          </a:xfrm>
          <a:prstGeom prst="rect">
            <a:avLst/>
          </a:prstGeom>
        </p:spPr>
      </p:pic>
    </p:spTree>
    <p:extLst>
      <p:ext uri="{BB962C8B-B14F-4D97-AF65-F5344CB8AC3E}">
        <p14:creationId xmlns:p14="http://schemas.microsoft.com/office/powerpoint/2010/main" val="28714642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7832" y="836712"/>
            <a:ext cx="8507288" cy="1066800"/>
          </a:xfrm>
        </p:spPr>
        <p:txBody>
          <a:bodyPr>
            <a:normAutofit fontScale="90000"/>
          </a:bodyPr>
          <a:lstStyle/>
          <a:p>
            <a:pPr algn="ctr"/>
            <a:r>
              <a:rPr lang="el-GR" dirty="0"/>
              <a:t>Τι συνεπάγεται η νέα λογική προγραμματισμού</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819065217"/>
              </p:ext>
            </p:extLst>
          </p:nvPr>
        </p:nvGraphicFramePr>
        <p:xfrm>
          <a:off x="457200" y="2249488"/>
          <a:ext cx="8229600" cy="43243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01750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92696"/>
            <a:ext cx="8229600" cy="1066800"/>
          </a:xfrm>
        </p:spPr>
        <p:txBody>
          <a:bodyPr>
            <a:normAutofit/>
          </a:bodyPr>
          <a:lstStyle/>
          <a:p>
            <a:pPr algn="ctr"/>
            <a:r>
              <a:rPr lang="el-GR" sz="3200" b="1" dirty="0"/>
              <a:t>Χρονοδιάγραμμα έναρξης της Νέας ΚΑΠ</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666676450"/>
              </p:ext>
            </p:extLst>
          </p:nvPr>
        </p:nvGraphicFramePr>
        <p:xfrm>
          <a:off x="457200" y="2249488"/>
          <a:ext cx="8229600" cy="43243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08493803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heme1">
  <a:themeElements>
    <a:clrScheme name="Custom 4">
      <a:dk1>
        <a:srgbClr val="000000"/>
      </a:dk1>
      <a:lt1>
        <a:sysClr val="window" lastClr="FFFFFF"/>
      </a:lt1>
      <a:dk2>
        <a:srgbClr val="00B050"/>
      </a:dk2>
      <a:lt2>
        <a:srgbClr val="00FF00"/>
      </a:lt2>
      <a:accent1>
        <a:srgbClr val="C4652D"/>
      </a:accent1>
      <a:accent2>
        <a:srgbClr val="FF6600"/>
      </a:accent2>
      <a:accent3>
        <a:srgbClr val="A04DA3"/>
      </a:accent3>
      <a:accent4>
        <a:srgbClr val="C4652D"/>
      </a:accent4>
      <a:accent5>
        <a:srgbClr val="8B5D3D"/>
      </a:accent5>
      <a:accent6>
        <a:srgbClr val="5C92B5"/>
      </a:accent6>
      <a:hlink>
        <a:srgbClr val="67AFBD"/>
      </a:hlink>
      <a:folHlink>
        <a:srgbClr val="FF6600"/>
      </a:folHlink>
    </a:clrScheme>
    <a:fontScheme name="Urban">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extLst>
    <a:ext uri="{05A4C25C-085E-4340-85A3-A5531E510DB2}">
      <thm15:themeFamily xmlns:thm15="http://schemas.microsoft.com/office/thememl/2012/main" name="Theme1" id="{C3326A52-1585-427E-B576-CF7F5A32A1FA}" vid="{4CB27CC5-DB18-4396-AB33-29607CAFDE3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3262</TotalTime>
  <Words>2913</Words>
  <Application>Microsoft Office PowerPoint</Application>
  <PresentationFormat>On-screen Show (4:3)</PresentationFormat>
  <Paragraphs>340</Paragraphs>
  <Slides>30</Slides>
  <Notes>30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30</vt:i4>
      </vt:variant>
    </vt:vector>
  </HeadingPairs>
  <TitlesOfParts>
    <vt:vector size="38" baseType="lpstr">
      <vt:lpstr>.Apple Color Emoji UI</vt:lpstr>
      <vt:lpstr>Arial</vt:lpstr>
      <vt:lpstr>Calibri</vt:lpstr>
      <vt:lpstr>Georgia</vt:lpstr>
      <vt:lpstr>Trebuchet MS</vt:lpstr>
      <vt:lpstr>Wingdings</vt:lpstr>
      <vt:lpstr>Wingdings 2</vt:lpstr>
      <vt:lpstr>Theme1</vt:lpstr>
      <vt:lpstr>Αποκρυπτογραφώντας τη νέα ΚΑΠ: Χρηματοδοτικό πλαίσιο και Βασικές παρεμβάσεις, </vt:lpstr>
      <vt:lpstr>Διαφορετικοί τρόποι εκτίμησης της Μείωσης του Προϋπολογισμού για την ΚΑΠ 2020-2027 </vt:lpstr>
      <vt:lpstr> </vt:lpstr>
      <vt:lpstr>Εργαλεία Πολιτικής: Πριν και Μετά</vt:lpstr>
      <vt:lpstr>Νέα Περιβαλλοντική Αρχιτεκτονική της ΚΑΠ</vt:lpstr>
      <vt:lpstr>Το Νέο Μοντέλο Λειτουργιάς</vt:lpstr>
      <vt:lpstr>Από τη συμμόρφωση στην επίδοση Κοινοί δείκτες </vt:lpstr>
      <vt:lpstr>Τι συνεπάγεται η νέα λογική προγραμματισμού</vt:lpstr>
      <vt:lpstr>Χρονοδιάγραμμα έναρξης της Νέας ΚΑΠ</vt:lpstr>
      <vt:lpstr>Ειδικοί Στόχοι </vt:lpstr>
      <vt:lpstr>Παράδειγμα 1: Ρεκόρ Σπατάλης H2O στην Ελλάδα</vt:lpstr>
      <vt:lpstr> Το Πρόβλημα με την χρήση του Νερού</vt:lpstr>
      <vt:lpstr>Κρίσιμα θέματα: </vt:lpstr>
      <vt:lpstr>Εργαλεία: Πρώτος Πυλώνας</vt:lpstr>
      <vt:lpstr>Εργαλεία :Δεύτερος  Πυλώνας</vt:lpstr>
      <vt:lpstr>Πλαίσιο Παρακολούθησης &amp; Αξιολόγησης: Δείκτες Εκροών</vt:lpstr>
      <vt:lpstr>Πλαίσιο Παρακολούθησης &amp; Αξιολόγησης: Δείκτες Αποτελέσματος</vt:lpstr>
      <vt:lpstr>Πλαίσιο Παρακολούθησης &amp; Αξιολόγησης: Δείκτες Επιπτώσεων</vt:lpstr>
      <vt:lpstr>Παράδειγμα 1.1: Πρώτος Πυλώνας</vt:lpstr>
      <vt:lpstr>Παράδειγμα 1.2: Πρώτος Πυλώνας</vt:lpstr>
      <vt:lpstr>Παρακολούθηση και Αξιολόγηση</vt:lpstr>
      <vt:lpstr>Έκθεση Αποτελεσμάτων και Δαπανών  </vt:lpstr>
      <vt:lpstr>Παράδειγμα 2: Βιώσιμο Εισόδημα Α. Διαπίστωση Αναγκών </vt:lpstr>
      <vt:lpstr>Α. Διαπίστωση Αναγκών </vt:lpstr>
      <vt:lpstr>Κρίσιμα Θέματα</vt:lpstr>
      <vt:lpstr>Β. Εργαλεία Πολιτικής  </vt:lpstr>
      <vt:lpstr>Γ. Πλαίσιο Παρακολούθησης &amp; Αξιολόγησης</vt:lpstr>
      <vt:lpstr>Δ. Πλαίσιο Παρακολούθησης &amp; Αξιολόγησης: Δείκτες Επιπτώσεων</vt:lpstr>
      <vt:lpstr>Εφαρμογή του Πλαισίου Παρακολούθησης / Αξιολόγησης</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Διαφάνεια 1</dc:title>
  <dc:creator>user</dc:creator>
  <cp:lastModifiedBy>Stathis Klonaris</cp:lastModifiedBy>
  <cp:revision>107</cp:revision>
  <cp:lastPrinted>2020-01-29T09:17:47Z</cp:lastPrinted>
  <dcterms:created xsi:type="dcterms:W3CDTF">2020-01-17T06:51:48Z</dcterms:created>
  <dcterms:modified xsi:type="dcterms:W3CDTF">2020-02-03T09:27:07Z</dcterms:modified>
</cp:coreProperties>
</file>