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</p:sldMasterIdLst>
  <p:notesMasterIdLst>
    <p:notesMasterId r:id="rId24"/>
  </p:notesMasterIdLst>
  <p:handoutMasterIdLst>
    <p:handoutMasterId r:id="rId25"/>
  </p:handoutMasterIdLst>
  <p:sldIdLst>
    <p:sldId id="327" r:id="rId5"/>
    <p:sldId id="324" r:id="rId6"/>
    <p:sldId id="352" r:id="rId7"/>
    <p:sldId id="330" r:id="rId8"/>
    <p:sldId id="336" r:id="rId9"/>
    <p:sldId id="354" r:id="rId10"/>
    <p:sldId id="341" r:id="rId11"/>
    <p:sldId id="339" r:id="rId12"/>
    <p:sldId id="340" r:id="rId13"/>
    <p:sldId id="357" r:id="rId14"/>
    <p:sldId id="342" r:id="rId15"/>
    <p:sldId id="345" r:id="rId16"/>
    <p:sldId id="346" r:id="rId17"/>
    <p:sldId id="347" r:id="rId18"/>
    <p:sldId id="348" r:id="rId19"/>
    <p:sldId id="334" r:id="rId20"/>
    <p:sldId id="309" r:id="rId21"/>
    <p:sldId id="314" r:id="rId22"/>
    <p:sldId id="3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679"/>
    <a:srgbClr val="EFC518"/>
    <a:srgbClr val="FFFFFF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844B-9293-4175-94D2-543B83DAA5E9}" v="1" dt="2020-10-22T08:00:15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69081" autoAdjust="0"/>
  </p:normalViewPr>
  <p:slideViewPr>
    <p:cSldViewPr snapToGrid="0">
      <p:cViewPr varScale="1">
        <p:scale>
          <a:sx n="117" d="100"/>
          <a:sy n="117" d="100"/>
        </p:scale>
        <p:origin x="108" y="342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pPr/>
              <a:t>09/12/2020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pPr/>
              <a:t>09/12/2020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338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56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515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448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3771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621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8953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8784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0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53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25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0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5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4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867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1487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4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2" r:id="rId17"/>
    <p:sldLayoutId id="2147483657" r:id="rId18"/>
    <p:sldLayoutId id="2147483670" r:id="rId19"/>
    <p:sldLayoutId id="2147483650" r:id="rId20"/>
    <p:sldLayoutId id="2147483660" r:id="rId21"/>
    <p:sldLayoutId id="2147483652" r:id="rId22"/>
    <p:sldLayoutId id="2147483653" r:id="rId23"/>
    <p:sldLayoutId id="2147483654" r:id="rId24"/>
    <p:sldLayoutId id="2147483690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8.jpeg"/><Relationship Id="rId7" Type="http://schemas.openxmlformats.org/officeDocument/2006/relationships/image" Target="../media/image1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39.tif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0.tiff"/><Relationship Id="rId7" Type="http://schemas.openxmlformats.org/officeDocument/2006/relationships/image" Target="../media/image16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085F52-9740-C94B-9F09-39917A10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/>
          <a:stretch/>
        </p:blipFill>
        <p:spPr>
          <a:xfrm>
            <a:off x="-458131" y="-137429"/>
            <a:ext cx="12750800" cy="6852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22" y="2084561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7339" y="4054791"/>
            <a:ext cx="13872253" cy="2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accent1"/>
                </a:solidFill>
              </a:rPr>
              <a:t>Πού θα </a:t>
            </a:r>
            <a:r>
              <a:rPr lang="el-GR" sz="3600" dirty="0" err="1">
                <a:solidFill>
                  <a:schemeClr val="accent1"/>
                </a:solidFill>
              </a:rPr>
              <a:t>βρισκόμαστετο</a:t>
            </a:r>
            <a:r>
              <a:rPr lang="el-GR" sz="3600" dirty="0">
                <a:solidFill>
                  <a:schemeClr val="accent1"/>
                </a:solidFill>
              </a:rPr>
              <a:t> </a:t>
            </a:r>
            <a:r>
              <a:rPr lang="en-GB" sz="3600" dirty="0">
                <a:solidFill>
                  <a:schemeClr val="accent1"/>
                </a:solidFill>
              </a:rPr>
              <a:t>2040</a:t>
            </a:r>
            <a:r>
              <a:rPr lang="el-GR" sz="3600" dirty="0">
                <a:solidFill>
                  <a:schemeClr val="accent1"/>
                </a:solidFill>
              </a:rPr>
              <a:t>;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87F6C4-C2B1-4C30-B85F-004A7979A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18" y="0"/>
            <a:ext cx="6969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Helvetica Light" panose="020B0403020202020204" pitchFamily="34" charset="0"/>
              </a:rPr>
              <a:t>[</a:t>
            </a:r>
            <a:r>
              <a:rPr lang="el-GR" sz="32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εισαγάγετε στιγμιότυπο οθόνης του σύννεφου λέξεων</a:t>
            </a:r>
            <a:r>
              <a:rPr lang="fr-BE" sz="32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941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bg1"/>
                </a:solidFill>
                <a:latin typeface="Helvetica" pitchFamily="2" charset="0"/>
              </a:rPr>
              <a:t>Τι ικανοποιεί τις προσδοκίες μας και τι υστερεί σε σχέση με αυτές;</a:t>
            </a:r>
            <a:r>
              <a:rPr lang="fr-BE" sz="4400" b="1" dirty="0">
                <a:solidFill>
                  <a:schemeClr val="bg1"/>
                </a:solidFill>
                <a:latin typeface="Helvetica" pitchFamily="2" charset="0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Τι είναι σημαντικότερο;</a:t>
            </a:r>
            <a:endParaRPr lang="en-I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Έκταση</a:t>
            </a:r>
            <a:r>
              <a:rPr lang="en-IE" sz="2800" dirty="0"/>
              <a:t>: </a:t>
            </a:r>
            <a:r>
              <a:rPr lang="el-GR" sz="2800" dirty="0"/>
              <a:t>Επηρεάζει το μεγαλύτερο αριθμό ανθρώπων</a:t>
            </a:r>
            <a:endParaRPr lang="en-I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Αντίκτυπος</a:t>
            </a:r>
            <a:r>
              <a:rPr lang="en-IE" sz="2800" dirty="0"/>
              <a:t>: </a:t>
            </a:r>
            <a:r>
              <a:rPr lang="el-GR" sz="2800" dirty="0"/>
              <a:t>Σημασία για όσους επηρεάζονται</a:t>
            </a:r>
            <a:endParaRPr lang="en-GB" sz="2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81FAD5-4C52-4893-9EF7-D71E9209A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243" y="1126673"/>
            <a:ext cx="3790950" cy="23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Helvetica Light" panose="020B0403020202020204" pitchFamily="34" charset="0"/>
              </a:rPr>
              <a:t>Ποια είναι τα σημαντικότερα κενά;</a:t>
            </a:r>
            <a:endParaRPr lang="fr-BE" sz="3200" dirty="0">
              <a:latin typeface="Helvetica Light" panose="020B04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[</a:t>
            </a:r>
            <a:r>
              <a:rPr lang="el-GR" i="1" dirty="0">
                <a:solidFill>
                  <a:srgbClr val="FF0000"/>
                </a:solidFill>
              </a:rPr>
              <a:t>εισαγάγετε τα σχόλια των συμμετεχόντων</a:t>
            </a:r>
            <a:r>
              <a:rPr lang="en-IE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9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Helvetica Light" panose="020B0403020202020204" pitchFamily="34" charset="0"/>
              </a:rPr>
              <a:t>Ποιες είναι οι σημαντικότερες δυνατότητες;</a:t>
            </a:r>
            <a:endParaRPr lang="fr-BE" sz="3200" dirty="0">
              <a:latin typeface="Helvetica Light" panose="020B04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[</a:t>
            </a:r>
            <a:r>
              <a:rPr lang="el-GR" i="1" dirty="0">
                <a:solidFill>
                  <a:srgbClr val="FF0000"/>
                </a:solidFill>
              </a:rPr>
              <a:t>εισαγάγετε τα σχόλια των συμμετεχόντων</a:t>
            </a:r>
            <a:r>
              <a:rPr lang="en-IE" dirty="0"/>
              <a:t>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8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571" y="486887"/>
            <a:ext cx="77397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bg1"/>
                </a:solidFill>
                <a:latin typeface="Helvetica" pitchFamily="2" charset="0"/>
              </a:rPr>
              <a:t>Ποιες είναι οι απαραίτητες προϋποθέσεις για την εκπλήρωση του </a:t>
            </a:r>
            <a:br>
              <a:rPr lang="el-GR" sz="44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l-GR" sz="4400" b="1" dirty="0">
                <a:solidFill>
                  <a:schemeClr val="bg1"/>
                </a:solidFill>
                <a:latin typeface="Helvetica" pitchFamily="2" charset="0"/>
              </a:rPr>
              <a:t>οράματός μας;</a:t>
            </a:r>
            <a:endParaRPr lang="fr-BE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Διαδρομές</a:t>
            </a:r>
            <a:endParaRPr lang="en-I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Δράσεις</a:t>
            </a:r>
            <a:endParaRPr lang="en-I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Υποστήριξη</a:t>
            </a:r>
            <a:endParaRPr lang="en-I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b="1" dirty="0"/>
              <a:t>Παραδείγματα</a:t>
            </a:r>
            <a:r>
              <a:rPr lang="en-IE" sz="2800" b="1" dirty="0"/>
              <a:t> &amp; </a:t>
            </a:r>
            <a:r>
              <a:rPr lang="el-GR" sz="2800" b="1" dirty="0"/>
              <a:t>Ιστορίες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5026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4067" y="525327"/>
            <a:ext cx="726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>
                <a:latin typeface="Helvetica Light" panose="020B0403020202020204" pitchFamily="34" charset="0"/>
              </a:rPr>
              <a:t>[</a:t>
            </a:r>
            <a:r>
              <a:rPr lang="el-GR" sz="24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εισαγάγετε τα σχόλια των συμμετεχόντων</a:t>
            </a:r>
            <a:r>
              <a:rPr lang="fr-BE" sz="2800" dirty="0">
                <a:latin typeface="Helvetica Light" panose="020B0403020202020204" pitchFamily="34" charset="0"/>
              </a:rPr>
              <a:t>]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1924408" y="1326793"/>
            <a:ext cx="7442915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77" y="1440873"/>
            <a:ext cx="3205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Απαραίτητες προϋποθέσεις και ιστορίες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738792E-2C57-B043-AE41-A262C495C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2DB45E-4175-2F49-84AD-DE0542EFE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 err="1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5448" y="796542"/>
            <a:ext cx="4859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Helvetica" pitchFamily="2" charset="0"/>
              </a:rPr>
              <a:t>Επόμενα βήματα</a:t>
            </a:r>
            <a:endParaRPr lang="en-GB" sz="2800" b="1" dirty="0">
              <a:latin typeface="Helvetica" pitchFamily="2" charset="0"/>
            </a:endParaRPr>
          </a:p>
          <a:p>
            <a:endParaRPr lang="fr-BE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625655"/>
            <a:ext cx="6368519" cy="26894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0FA131-0F3D-784B-8E27-ECEE6B5555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329"/>
            <a:ext cx="4302220" cy="20921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5C8ECE-7093-DC43-9E2E-EF5DD2A252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7D74D56-DE43-654F-BEF4-D98F9C726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78" y="3465825"/>
            <a:ext cx="983017" cy="908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982" y="1847273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[</a:t>
            </a:r>
            <a:r>
              <a:rPr lang="el-GR" i="1" dirty="0">
                <a:solidFill>
                  <a:srgbClr val="FF0000"/>
                </a:solidFill>
              </a:rPr>
              <a:t>εισαγάγετε τα σχόλια των συμμετεχόντων</a:t>
            </a:r>
            <a:r>
              <a:rPr lang="en-IE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62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8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666915"/>
            <a:ext cx="2888094" cy="11552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31" y="251747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25" y="2336799"/>
            <a:ext cx="12211625" cy="18288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42C0AD-C561-7949-8162-AB301925E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 flipH="1">
            <a:off x="-19626" y="3614145"/>
            <a:ext cx="4782125" cy="103405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4D48AD8A-C7C9-7247-B3E6-18A0FDB24390}"/>
              </a:ext>
            </a:extLst>
          </p:cNvPr>
          <p:cNvSpPr txBox="1"/>
          <p:nvPr/>
        </p:nvSpPr>
        <p:spPr>
          <a:xfrm>
            <a:off x="424298" y="4939995"/>
            <a:ext cx="844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Helvetica Light" panose="020B0403020202020204" pitchFamily="34" charset="0"/>
              </a:rPr>
              <a:t>Σας ευχαριστούμε για τη συμμετοχή σας!</a:t>
            </a:r>
            <a:endParaRPr lang="fr-BE" sz="2400" b="1" dirty="0">
              <a:latin typeface="Helvetica Light" panose="020B0403020202020204" pitchFamily="34" charset="0"/>
            </a:endParaRPr>
          </a:p>
          <a:p>
            <a:endParaRPr lang="fr-BE" sz="2400" dirty="0">
              <a:latin typeface="Helvetica Light" panose="020B0403020202020204" pitchFamily="34" charset="0"/>
            </a:endParaRPr>
          </a:p>
          <a:p>
            <a:r>
              <a:rPr lang="el-GR" sz="2400" b="1" dirty="0">
                <a:latin typeface="Helvetica Light" panose="020B0403020202020204" pitchFamily="34" charset="0"/>
              </a:rPr>
              <a:t>Τα σχόλιά μας θα σταλούν στην Ευρωπαϊκή Επιτροπή</a:t>
            </a:r>
            <a:endParaRPr lang="fr-BE" sz="2400" b="1" dirty="0">
              <a:latin typeface="Helvetica Light" panose="020B0403020202020204" pitchFamily="34" charset="0"/>
            </a:endParaRPr>
          </a:p>
          <a:p>
            <a:r>
              <a:rPr lang="fr-BE" sz="2400" b="1" i="1" dirty="0">
                <a:latin typeface="Helvetica Bold Obliqu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38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2000" y="0"/>
            <a:ext cx="6840000" cy="684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54" y="517236"/>
            <a:ext cx="485832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l-GR" sz="2000" b="1" dirty="0"/>
              <a:t>Στοιχεία του εργαστηρίου</a:t>
            </a:r>
            <a:r>
              <a:rPr lang="en-IE" sz="2000" b="1" dirty="0"/>
              <a:t>:</a:t>
            </a:r>
          </a:p>
          <a:p>
            <a:r>
              <a:rPr lang="el-GR" sz="2000" dirty="0"/>
              <a:t>Διοργανωτής</a:t>
            </a:r>
            <a:r>
              <a:rPr lang="en-IE" sz="2000" dirty="0"/>
              <a:t>:</a:t>
            </a:r>
          </a:p>
          <a:p>
            <a:r>
              <a:rPr lang="en-IE" sz="2000" dirty="0"/>
              <a:t>[</a:t>
            </a:r>
            <a:r>
              <a:rPr lang="el-GR" sz="2000" i="1" dirty="0">
                <a:solidFill>
                  <a:srgbClr val="FF0000"/>
                </a:solidFill>
              </a:rPr>
              <a:t>εισαγάγετε όνομα του διοργανωτή</a:t>
            </a:r>
            <a:r>
              <a:rPr lang="en-IE" sz="2000" dirty="0"/>
              <a:t>]</a:t>
            </a:r>
          </a:p>
          <a:p>
            <a:r>
              <a:rPr lang="el-GR" sz="2000" dirty="0"/>
              <a:t>Ηλεκτρονική διεύθυνση επικοινωνίας: </a:t>
            </a:r>
            <a:r>
              <a:rPr lang="en-IE" sz="2000" dirty="0"/>
              <a:t>[</a:t>
            </a:r>
            <a:r>
              <a:rPr lang="el-GR" sz="2000" i="1" dirty="0">
                <a:solidFill>
                  <a:srgbClr val="FF0000"/>
                </a:solidFill>
              </a:rPr>
              <a:t>εισαγάγετε ηλεκτρονική διεύθυνση επικοινωνίας</a:t>
            </a:r>
            <a:r>
              <a:rPr lang="en-IE" sz="2000" dirty="0"/>
              <a:t>]</a:t>
            </a:r>
          </a:p>
          <a:p>
            <a:r>
              <a:rPr lang="el-GR" sz="2000" dirty="0"/>
              <a:t>Ημερομηνία</a:t>
            </a:r>
            <a:r>
              <a:rPr lang="en-IE" sz="2000" dirty="0"/>
              <a:t>:</a:t>
            </a:r>
          </a:p>
          <a:p>
            <a:r>
              <a:rPr lang="en-IE" sz="2000" dirty="0"/>
              <a:t>[</a:t>
            </a:r>
            <a:r>
              <a:rPr lang="el-GR" sz="2000" i="1" dirty="0">
                <a:solidFill>
                  <a:srgbClr val="FF0000"/>
                </a:solidFill>
              </a:rPr>
              <a:t>εισαγάγετε ημερομηνία του εργαστηρίου</a:t>
            </a:r>
            <a:r>
              <a:rPr lang="en-IE" sz="2000" dirty="0"/>
              <a:t>]</a:t>
            </a:r>
          </a:p>
          <a:p>
            <a:r>
              <a:rPr lang="el-GR" sz="2000" dirty="0"/>
              <a:t>Όνομα ομάδας</a:t>
            </a:r>
            <a:r>
              <a:rPr lang="en-IE" sz="2000" dirty="0"/>
              <a:t>:</a:t>
            </a:r>
          </a:p>
          <a:p>
            <a:r>
              <a:rPr lang="en-IE" sz="2000" dirty="0"/>
              <a:t>[</a:t>
            </a:r>
            <a:r>
              <a:rPr lang="el-GR" sz="2000" i="1" dirty="0">
                <a:solidFill>
                  <a:srgbClr val="FF0000"/>
                </a:solidFill>
              </a:rPr>
              <a:t>εισαγάγετε το όνομα της ομάδας</a:t>
            </a:r>
            <a:r>
              <a:rPr lang="en-IE" sz="2000" dirty="0"/>
              <a:t>]</a:t>
            </a:r>
          </a:p>
          <a:p>
            <a:r>
              <a:rPr lang="el-GR" sz="2000" dirty="0"/>
              <a:t>Αριθ. συμμετεχόντων</a:t>
            </a:r>
            <a:r>
              <a:rPr lang="en-IE" sz="2000" dirty="0"/>
              <a:t>:</a:t>
            </a:r>
          </a:p>
          <a:p>
            <a:r>
              <a:rPr lang="en-IE" sz="2000" dirty="0"/>
              <a:t>[</a:t>
            </a:r>
            <a:r>
              <a:rPr lang="el-GR" sz="2000" i="1" dirty="0">
                <a:solidFill>
                  <a:srgbClr val="FF0000"/>
                </a:solidFill>
              </a:rPr>
              <a:t>εισαγάγετε αριθμό ατόμων</a:t>
            </a:r>
            <a:r>
              <a:rPr lang="en-IE" sz="2000" dirty="0"/>
              <a:t>]</a:t>
            </a:r>
          </a:p>
          <a:p>
            <a:r>
              <a:rPr lang="el-GR" sz="2000" dirty="0"/>
              <a:t>Υπό εξέταση περιοχή</a:t>
            </a:r>
            <a:r>
              <a:rPr lang="en-IE" sz="2000" dirty="0"/>
              <a:t>:</a:t>
            </a:r>
          </a:p>
          <a:p>
            <a:r>
              <a:rPr lang="en-IE" sz="2000" dirty="0"/>
              <a:t>[</a:t>
            </a:r>
            <a:r>
              <a:rPr lang="el-GR" sz="2000" i="1" dirty="0">
                <a:solidFill>
                  <a:srgbClr val="FF0000"/>
                </a:solidFill>
              </a:rPr>
              <a:t>εισαγάγετε την υπό εξέταση περιοχή</a:t>
            </a:r>
            <a:r>
              <a:rPr lang="en-IE" sz="2000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0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1"/>
            <a:ext cx="6044495" cy="68579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56C26B-D7C8-AC40-A075-9B0EA0A2CD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100025"/>
            <a:ext cx="4135696" cy="24381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 err="1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3990" y="349243"/>
            <a:ext cx="522382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Helvetica" pitchFamily="2" charset="0"/>
              </a:rPr>
              <a:t>Τι θα κάνουμε σήμερα;</a:t>
            </a:r>
            <a:endParaRPr lang="en-GB" sz="2800" b="1" dirty="0">
              <a:latin typeface="Helvetica" pitchFamily="2" charset="0"/>
            </a:endParaRPr>
          </a:p>
          <a:p>
            <a:endParaRPr lang="fr-BE" sz="28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Helvetica Light" panose="020B0403020202020204" pitchFamily="34" charset="0"/>
              </a:rPr>
              <a:t>Η </a:t>
            </a:r>
            <a:r>
              <a:rPr lang="el-GR" sz="2800">
                <a:latin typeface="Helvetica Light" panose="020B0403020202020204" pitchFamily="34" charset="0"/>
              </a:rPr>
              <a:t>αγροτική μας </a:t>
            </a:r>
            <a:r>
              <a:rPr lang="el-GR" sz="2800" dirty="0">
                <a:latin typeface="Helvetica Light" panose="020B0403020202020204" pitchFamily="34" charset="0"/>
              </a:rPr>
              <a:t>περιοχή</a:t>
            </a:r>
            <a:endParaRPr lang="fr-BE" sz="2800" dirty="0">
              <a:latin typeface="Helvetica Light" panose="020B0403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sz="2400" dirty="0">
                <a:latin typeface="Helvetica Light" panose="020B0403020202020204" pitchFamily="34" charset="0"/>
              </a:rPr>
              <a:t>Η περιοχή μας</a:t>
            </a:r>
            <a:endParaRPr lang="fr-BE" sz="2400" dirty="0">
              <a:latin typeface="Helvetica Light" panose="020B0403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Helvetica Light" panose="020B0403020202020204" pitchFamily="34" charset="0"/>
              </a:rPr>
              <a:t>Τι την κάνει ξεχωριστή;</a:t>
            </a:r>
            <a:endParaRPr lang="fr-BE" sz="24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Helvetica Light" panose="020B0403020202020204" pitchFamily="34" charset="0"/>
              </a:rPr>
              <a:t>Προς ποια κατεύθυνση κινούμαστε;</a:t>
            </a:r>
            <a:endParaRPr lang="fr-BE" sz="2800" dirty="0">
              <a:latin typeface="Helvetica Light" panose="020B0403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Helvetica Light" panose="020B0403020202020204" pitchFamily="34" charset="0"/>
              </a:rPr>
              <a:t>Το πιθανό μας μέλλον</a:t>
            </a:r>
            <a:endParaRPr lang="fr-BE" sz="2400" dirty="0">
              <a:latin typeface="Helvetica Light" panose="020B0403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800" dirty="0">
                <a:latin typeface="Helvetica Light" panose="020B0403020202020204" pitchFamily="34" charset="0"/>
              </a:rPr>
              <a:t>Πού θα θέλαμε να είμαστε;</a:t>
            </a:r>
            <a:endParaRPr lang="fr-BE" sz="2800" dirty="0">
              <a:latin typeface="Helvetica Light" panose="020B0403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800" dirty="0">
                <a:latin typeface="Helvetica Light" panose="020B0403020202020204" pitchFamily="34" charset="0"/>
              </a:rPr>
              <a:t>Τι θα μας βοηθήσει να φτάσουμε εκεί;</a:t>
            </a:r>
            <a:r>
              <a:rPr lang="fr-BE" sz="2800" dirty="0">
                <a:latin typeface="Helvetica Light" panose="020B0403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Helvetica Light" panose="020B0403020202020204" pitchFamily="34" charset="0"/>
              </a:rPr>
              <a:t>Λήξη</a:t>
            </a:r>
            <a:r>
              <a:rPr lang="fr-BE" sz="2800" dirty="0">
                <a:latin typeface="Helvetica Light" panose="020B0403020202020204" pitchFamily="34" charset="0"/>
              </a:rPr>
              <a:t>/</a:t>
            </a:r>
            <a:r>
              <a:rPr lang="el-GR" sz="2800" dirty="0">
                <a:latin typeface="Helvetica Light" panose="020B0403020202020204" pitchFamily="34" charset="0"/>
              </a:rPr>
              <a:t>Επόμενα βήματα</a:t>
            </a:r>
            <a:endParaRPr lang="en-GB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FF77A7-468F-A34B-950F-0EEE537840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814" y="1824418"/>
            <a:ext cx="1449686" cy="14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5448" y="796542"/>
            <a:ext cx="48593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Helvetica" pitchFamily="2" charset="0"/>
              </a:rPr>
              <a:t>Για ποια περιοχή συζητάμε σήμερα;</a:t>
            </a:r>
            <a:endParaRPr lang="en-GB" sz="2800" b="1" dirty="0">
              <a:latin typeface="Helvetica" pitchFamily="2" charset="0"/>
            </a:endParaRPr>
          </a:p>
          <a:p>
            <a:endParaRPr lang="fr-BE" sz="2800" dirty="0">
              <a:latin typeface="Helvetica Light" panose="020B0403020202020204" pitchFamily="34" charset="0"/>
            </a:endParaRPr>
          </a:p>
          <a:p>
            <a:r>
              <a:rPr lang="fr-BE" sz="2800" dirty="0">
                <a:latin typeface="Helvetica Light" panose="020B0403020202020204" pitchFamily="34" charset="0"/>
              </a:rPr>
              <a:t>[</a:t>
            </a:r>
            <a:r>
              <a:rPr lang="el-GR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ο διοργανωτής εισάγει εδώ την προτεινόμενη επιλογή περιοχής</a:t>
            </a:r>
            <a:r>
              <a:rPr lang="fr-BE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: </a:t>
            </a:r>
            <a:r>
              <a:rPr lang="el-GR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χωριό, κοινότητα, οροσειρά, περιοχή ΟΤΔ</a:t>
            </a:r>
            <a:r>
              <a:rPr lang="fr-BE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… </a:t>
            </a:r>
            <a:r>
              <a:rPr lang="fr-BE" sz="2800" dirty="0">
                <a:latin typeface="Helvetica Light" panose="020B0403020202020204" pitchFamily="34" charset="0"/>
              </a:rPr>
              <a:t>] </a:t>
            </a:r>
            <a:endParaRPr lang="en-GB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5E5903-4EE7-BB45-B277-FB07CE8B3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3543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37CB6F-61A6-0748-8A4D-FD1DE10DCD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08C9BF-AD9A-1342-A02E-6D95D5A78C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19835FD-E71E-E749-A9B9-B12CC0551050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 err="1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A1E438-8FFC-A84D-9866-CCF60655E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8" y="2854063"/>
            <a:ext cx="843416" cy="4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>
                <a:latin typeface="Helvetica" pitchFamily="2" charset="0"/>
              </a:rPr>
              <a:t>Τι σημαίνει για εσάς η αγροτική μας περιοχή;</a:t>
            </a:r>
            <a:endParaRPr lang="en-GB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3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400" dirty="0" err="1">
                <a:solidFill>
                  <a:srgbClr val="5CB679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Helvetica Light" panose="020B0403020202020204" pitchFamily="34" charset="0"/>
              </a:rPr>
              <a:t>Τι σημαίνει για εσάς η αγροτική μας περιοχή;</a:t>
            </a:r>
            <a:endParaRPr lang="fr-BE" sz="3200" dirty="0">
              <a:latin typeface="Helvetica Light" panose="020B04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964" y="2654195"/>
            <a:ext cx="912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[</a:t>
            </a:r>
            <a:r>
              <a:rPr lang="el-GR" i="1" dirty="0">
                <a:solidFill>
                  <a:srgbClr val="FF0000"/>
                </a:solidFill>
              </a:rPr>
              <a:t>ΕΙΤΕ</a:t>
            </a:r>
            <a:r>
              <a:rPr lang="en-IE" i="1" dirty="0">
                <a:solidFill>
                  <a:srgbClr val="FF0000"/>
                </a:solidFill>
              </a:rPr>
              <a:t>:</a:t>
            </a:r>
            <a:r>
              <a:rPr lang="en-IE" dirty="0"/>
              <a:t> </a:t>
            </a:r>
            <a:r>
              <a:rPr lang="el-GR" i="1" dirty="0">
                <a:solidFill>
                  <a:srgbClr val="FF0000"/>
                </a:solidFill>
              </a:rPr>
              <a:t>εάν χρησιμοποιείτε π.χ. </a:t>
            </a:r>
            <a:r>
              <a:rPr lang="en-IE" i="1" dirty="0" err="1">
                <a:solidFill>
                  <a:srgbClr val="FF0000"/>
                </a:solidFill>
              </a:rPr>
              <a:t>Slido</a:t>
            </a:r>
            <a:r>
              <a:rPr lang="en-IE" i="1" dirty="0">
                <a:solidFill>
                  <a:srgbClr val="FF0000"/>
                </a:solidFill>
              </a:rPr>
              <a:t> </a:t>
            </a:r>
            <a:r>
              <a:rPr lang="el-GR" i="1" dirty="0">
                <a:solidFill>
                  <a:srgbClr val="FF0000"/>
                </a:solidFill>
              </a:rPr>
              <a:t>ή</a:t>
            </a:r>
            <a:r>
              <a:rPr lang="en-IE" i="1" dirty="0">
                <a:solidFill>
                  <a:srgbClr val="FF0000"/>
                </a:solidFill>
              </a:rPr>
              <a:t> </a:t>
            </a:r>
            <a:r>
              <a:rPr lang="en-IE" i="1" dirty="0" err="1">
                <a:solidFill>
                  <a:srgbClr val="FF0000"/>
                </a:solidFill>
              </a:rPr>
              <a:t>Mentimeter</a:t>
            </a:r>
            <a:r>
              <a:rPr lang="en-IE" i="1" dirty="0">
                <a:solidFill>
                  <a:srgbClr val="FF0000"/>
                </a:solidFill>
              </a:rPr>
              <a:t>, </a:t>
            </a:r>
            <a:r>
              <a:rPr lang="el-GR" i="1" dirty="0">
                <a:solidFill>
                  <a:srgbClr val="FF0000"/>
                </a:solidFill>
              </a:rPr>
              <a:t>εισαγάγετε εδώ τον κωδικό πρόσβασης</a:t>
            </a:r>
            <a:r>
              <a:rPr lang="en-IE" i="1" dirty="0">
                <a:solidFill>
                  <a:srgbClr val="FF0000"/>
                </a:solidFill>
              </a:rPr>
              <a:t>/</a:t>
            </a:r>
            <a:r>
              <a:rPr lang="el-GR" i="1" dirty="0">
                <a:solidFill>
                  <a:srgbClr val="FF0000"/>
                </a:solidFill>
              </a:rPr>
              <a:t>κωδικό </a:t>
            </a:r>
            <a:r>
              <a:rPr lang="en-IE" i="1" dirty="0">
                <a:solidFill>
                  <a:srgbClr val="FF0000"/>
                </a:solidFill>
              </a:rPr>
              <a:t>QR </a:t>
            </a:r>
            <a:r>
              <a:rPr lang="el-GR" i="1" dirty="0">
                <a:solidFill>
                  <a:srgbClr val="FF0000"/>
                </a:solidFill>
              </a:rPr>
              <a:t>εκ των προτέρων</a:t>
            </a:r>
            <a:endParaRPr lang="en-IE" i="1" dirty="0">
              <a:solidFill>
                <a:srgbClr val="FF0000"/>
              </a:solidFill>
            </a:endParaRPr>
          </a:p>
          <a:p>
            <a:r>
              <a:rPr lang="el-GR" i="1" dirty="0">
                <a:solidFill>
                  <a:srgbClr val="FF0000"/>
                </a:solidFill>
              </a:rPr>
              <a:t>Ή</a:t>
            </a:r>
            <a:r>
              <a:rPr lang="en-IE" i="1" dirty="0">
                <a:solidFill>
                  <a:srgbClr val="FF0000"/>
                </a:solidFill>
              </a:rPr>
              <a:t>: </a:t>
            </a:r>
            <a:r>
              <a:rPr lang="el-GR" i="1" dirty="0">
                <a:solidFill>
                  <a:srgbClr val="FF0000"/>
                </a:solidFill>
              </a:rPr>
              <a:t>εισαγάγετε σχόλια των συμμετεχόντων απευθείας σε αυτή τη διαφάνεια</a:t>
            </a:r>
            <a:r>
              <a:rPr lang="en-IE" dirty="0"/>
              <a:t>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1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609600"/>
            <a:ext cx="4424241" cy="389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>
                <a:latin typeface="Helvetica" pitchFamily="2" charset="0"/>
              </a:rPr>
              <a:t>Προς ποια κατεύθυνση θα κινηθούμε τα επόμενα </a:t>
            </a:r>
            <a:r>
              <a:rPr lang="en-GB" sz="4800" b="1" dirty="0">
                <a:latin typeface="Helvetica" pitchFamily="2" charset="0"/>
              </a:rPr>
              <a:t>20 </a:t>
            </a:r>
            <a:r>
              <a:rPr lang="el-GR" sz="4800" b="1" dirty="0">
                <a:latin typeface="Helvetica" pitchFamily="2" charset="0"/>
              </a:rPr>
              <a:t>χρόνια;</a:t>
            </a:r>
            <a:r>
              <a:rPr lang="en-GB" sz="4800" b="1" dirty="0">
                <a:latin typeface="Helvetica" pitchFamily="2" charset="0"/>
              </a:rPr>
              <a:t> </a:t>
            </a:r>
            <a:endParaRPr lang="en-GB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1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accent1"/>
                </a:solidFill>
              </a:rPr>
              <a:t>Πού θα </a:t>
            </a:r>
            <a:r>
              <a:rPr lang="el-GR" sz="3600" dirty="0" err="1">
                <a:solidFill>
                  <a:schemeClr val="accent1"/>
                </a:solidFill>
              </a:rPr>
              <a:t>βρισκόμαστετο</a:t>
            </a:r>
            <a:r>
              <a:rPr lang="el-GR" sz="3600" dirty="0">
                <a:solidFill>
                  <a:schemeClr val="accent1"/>
                </a:solidFill>
              </a:rPr>
              <a:t> </a:t>
            </a:r>
            <a:r>
              <a:rPr lang="en-GB" sz="3600" dirty="0">
                <a:solidFill>
                  <a:schemeClr val="accent1"/>
                </a:solidFill>
              </a:rPr>
              <a:t>2040</a:t>
            </a:r>
            <a:r>
              <a:rPr lang="el-GR" sz="3600" dirty="0">
                <a:solidFill>
                  <a:schemeClr val="accent1"/>
                </a:solidFill>
              </a:rPr>
              <a:t>;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8B80572-71F6-4226-A688-13044868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83" y="0"/>
            <a:ext cx="6969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9485" y="0"/>
            <a:ext cx="4015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accent1"/>
                </a:solidFill>
              </a:rPr>
              <a:t>Δελτία με τις κινητήριες δυνάμεις</a:t>
            </a:r>
            <a:endParaRPr lang="en-GB" sz="3600" dirty="0">
              <a:solidFill>
                <a:schemeClr val="accent1"/>
              </a:solidFill>
            </a:endParaRP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85B67FC0-C483-43E4-8DAD-AF49E093B945}"/>
              </a:ext>
            </a:extLst>
          </p:cNvPr>
          <p:cNvGrpSpPr/>
          <p:nvPr/>
        </p:nvGrpSpPr>
        <p:grpSpPr>
          <a:xfrm rot="20453413">
            <a:off x="550536" y="1340882"/>
            <a:ext cx="7409058" cy="2495910"/>
            <a:chOff x="551166" y="2197135"/>
            <a:chExt cx="7409058" cy="2495910"/>
          </a:xfrm>
        </p:grpSpPr>
        <p:pic>
          <p:nvPicPr>
            <p:cNvPr id="25" name="Obrázok 24">
              <a:extLst>
                <a:ext uri="{FF2B5EF4-FFF2-40B4-BE49-F238E27FC236}">
                  <a16:creationId xmlns:a16="http://schemas.microsoft.com/office/drawing/2014/main" id="{5F465931-ADF4-4466-B0CA-6EFE1CA06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4402" y="2197135"/>
              <a:ext cx="3755822" cy="2495909"/>
            </a:xfrm>
            <a:prstGeom prst="rect">
              <a:avLst/>
            </a:prstGeom>
          </p:spPr>
        </p:pic>
        <p:pic>
          <p:nvPicPr>
            <p:cNvPr id="27" name="Obrázok 26">
              <a:extLst>
                <a:ext uri="{FF2B5EF4-FFF2-40B4-BE49-F238E27FC236}">
                  <a16:creationId xmlns:a16="http://schemas.microsoft.com/office/drawing/2014/main" id="{B8AF870C-E573-41AE-9B31-6F1836A43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166" y="2197136"/>
              <a:ext cx="3703899" cy="2495909"/>
            </a:xfrm>
            <a:prstGeom prst="rect">
              <a:avLst/>
            </a:prstGeom>
          </p:spPr>
        </p:pic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43ECA363-A494-435F-B446-332AFF3E371A}"/>
              </a:ext>
            </a:extLst>
          </p:cNvPr>
          <p:cNvGrpSpPr/>
          <p:nvPr/>
        </p:nvGrpSpPr>
        <p:grpSpPr>
          <a:xfrm rot="20495322">
            <a:off x="1850026" y="2178170"/>
            <a:ext cx="7377792" cy="2501660"/>
            <a:chOff x="570157" y="2178170"/>
            <a:chExt cx="7377792" cy="2501660"/>
          </a:xfrm>
        </p:grpSpPr>
        <p:pic>
          <p:nvPicPr>
            <p:cNvPr id="20" name="Obrázok 19">
              <a:extLst>
                <a:ext uri="{FF2B5EF4-FFF2-40B4-BE49-F238E27FC236}">
                  <a16:creationId xmlns:a16="http://schemas.microsoft.com/office/drawing/2014/main" id="{43E25EB0-9039-407F-BBEB-7590C9EA7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4050" y="2178170"/>
              <a:ext cx="3703899" cy="2501660"/>
            </a:xfrm>
            <a:prstGeom prst="rect">
              <a:avLst/>
            </a:prstGeom>
          </p:spPr>
        </p:pic>
        <p:pic>
          <p:nvPicPr>
            <p:cNvPr id="22" name="Obrázok 21">
              <a:extLst>
                <a:ext uri="{FF2B5EF4-FFF2-40B4-BE49-F238E27FC236}">
                  <a16:creationId xmlns:a16="http://schemas.microsoft.com/office/drawing/2014/main" id="{9F3E8D79-F6FC-4E09-B0D3-D200FB62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157" y="2178170"/>
              <a:ext cx="3703899" cy="2472906"/>
            </a:xfrm>
            <a:prstGeom prst="rect">
              <a:avLst/>
            </a:prstGeom>
          </p:spPr>
        </p:pic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FDE7F62-3479-4F90-9927-37C8DFEBFD10}"/>
              </a:ext>
            </a:extLst>
          </p:cNvPr>
          <p:cNvGrpSpPr/>
          <p:nvPr/>
        </p:nvGrpSpPr>
        <p:grpSpPr>
          <a:xfrm rot="20949869">
            <a:off x="3253482" y="3280843"/>
            <a:ext cx="7387258" cy="2472906"/>
            <a:chOff x="560691" y="2201173"/>
            <a:chExt cx="7387258" cy="2472906"/>
          </a:xfrm>
        </p:grpSpPr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id="{CD62DFBF-B359-4731-8A5C-D254D9DD9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4050" y="2201173"/>
              <a:ext cx="3703899" cy="2455653"/>
            </a:xfrm>
            <a:prstGeom prst="rect">
              <a:avLst/>
            </a:prstGeom>
          </p:spPr>
        </p:pic>
        <p:pic>
          <p:nvPicPr>
            <p:cNvPr id="17" name="Obrázok 16">
              <a:extLst>
                <a:ext uri="{FF2B5EF4-FFF2-40B4-BE49-F238E27FC236}">
                  <a16:creationId xmlns:a16="http://schemas.microsoft.com/office/drawing/2014/main" id="{94EB64C0-229A-4921-8695-AB57C3814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691" y="2201173"/>
              <a:ext cx="3703899" cy="2472906"/>
            </a:xfrm>
            <a:prstGeom prst="rect">
              <a:avLst/>
            </a:prstGeom>
          </p:spPr>
        </p:pic>
      </p:grp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D5D85C1C-A4C1-4840-9ECD-888BAA9703AF}"/>
              </a:ext>
            </a:extLst>
          </p:cNvPr>
          <p:cNvGrpSpPr/>
          <p:nvPr/>
        </p:nvGrpSpPr>
        <p:grpSpPr>
          <a:xfrm>
            <a:off x="5097236" y="4477820"/>
            <a:ext cx="7094764" cy="2380180"/>
            <a:chOff x="-1254343" y="135774"/>
            <a:chExt cx="12749422" cy="4179342"/>
          </a:xfrm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1579E5E9-6CA2-4A01-A505-133700188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1965" y="142584"/>
              <a:ext cx="6373114" cy="4172532"/>
            </a:xfrm>
            <a:prstGeom prst="rect">
              <a:avLst/>
            </a:prstGeom>
          </p:spPr>
        </p:pic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2505A2F2-0097-48EB-9530-E9FDD06D5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367"/>
            <a:stretch/>
          </p:blipFill>
          <p:spPr>
            <a:xfrm>
              <a:off x="-1254343" y="135774"/>
              <a:ext cx="6373114" cy="4166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97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738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703" y="1"/>
            <a:ext cx="3964837" cy="29841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007A14B-045E-6040-87AF-B9343C65A07C}"/>
              </a:ext>
            </a:extLst>
          </p:cNvPr>
          <p:cNvSpPr txBox="1"/>
          <p:nvPr/>
        </p:nvSpPr>
        <p:spPr>
          <a:xfrm>
            <a:off x="6547210" y="2935903"/>
            <a:ext cx="54352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Helvetica Light" panose="020B0403020202020204" pitchFamily="34" charset="0"/>
              </a:rPr>
              <a:t>Ομάδα </a:t>
            </a:r>
            <a:r>
              <a:rPr lang="en-US" sz="2400" b="1" dirty="0">
                <a:latin typeface="Helvetica Light" panose="020B0403020202020204" pitchFamily="34" charset="0"/>
              </a:rPr>
              <a:t>1</a:t>
            </a:r>
            <a:r>
              <a:rPr lang="en-US" sz="2400" dirty="0">
                <a:latin typeface="Helvetica Light" panose="020B0403020202020204" pitchFamily="34" charset="0"/>
              </a:rPr>
              <a:t>: </a:t>
            </a:r>
            <a:r>
              <a:rPr lang="el-GR" sz="2400" dirty="0">
                <a:latin typeface="Helvetica Light" panose="020B0403020202020204" pitchFamily="34" charset="0"/>
              </a:rPr>
              <a:t>Κοινωνική ένταξη</a:t>
            </a:r>
            <a:r>
              <a:rPr lang="en-US" sz="2400" dirty="0">
                <a:latin typeface="Helvetica Light" panose="020B0403020202020204" pitchFamily="34" charset="0"/>
              </a:rPr>
              <a:t>/ </a:t>
            </a:r>
            <a:r>
              <a:rPr lang="el-GR" sz="2400" dirty="0">
                <a:latin typeface="Helvetica Light" panose="020B0403020202020204" pitchFamily="34" charset="0"/>
              </a:rPr>
              <a:t>Ζωτικότητα </a:t>
            </a:r>
            <a:r>
              <a:rPr lang="en-US" sz="2400" dirty="0">
                <a:latin typeface="Helvetica Light" panose="020B0403020202020204" pitchFamily="34" charset="0"/>
              </a:rPr>
              <a:t>&amp; </a:t>
            </a:r>
            <a:r>
              <a:rPr lang="el-GR" sz="2400" dirty="0">
                <a:latin typeface="Helvetica Light" panose="020B0403020202020204" pitchFamily="34" charset="0"/>
              </a:rPr>
              <a:t>Υποδομές</a:t>
            </a:r>
            <a:r>
              <a:rPr lang="en-US" sz="2400" dirty="0">
                <a:latin typeface="Helvetica Light" panose="020B0403020202020204" pitchFamily="34" charset="0"/>
              </a:rPr>
              <a:t>/ </a:t>
            </a:r>
            <a:r>
              <a:rPr lang="el-GR" sz="2400" dirty="0">
                <a:latin typeface="Helvetica Light" panose="020B0403020202020204" pitchFamily="34" charset="0"/>
              </a:rPr>
              <a:t>Υπηρεσίες</a:t>
            </a:r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l-GR" sz="2400" b="1" dirty="0">
                <a:latin typeface="Helvetica Light" panose="020B0403020202020204" pitchFamily="34" charset="0"/>
              </a:rPr>
              <a:t>Ομάδα</a:t>
            </a:r>
            <a:r>
              <a:rPr lang="en-US" sz="2400" b="1" dirty="0">
                <a:latin typeface="Helvetica Light" panose="020B0403020202020204" pitchFamily="34" charset="0"/>
              </a:rPr>
              <a:t> 2</a:t>
            </a:r>
            <a:r>
              <a:rPr lang="en-US" sz="2400" dirty="0">
                <a:latin typeface="Helvetica Light" panose="020B0403020202020204" pitchFamily="34" charset="0"/>
              </a:rPr>
              <a:t>: </a:t>
            </a:r>
            <a:r>
              <a:rPr lang="el-GR" sz="2400" dirty="0">
                <a:latin typeface="Helvetica Light" panose="020B0403020202020204" pitchFamily="34" charset="0"/>
              </a:rPr>
              <a:t>Εισόδημα</a:t>
            </a:r>
            <a:r>
              <a:rPr lang="en-US" sz="2400" dirty="0">
                <a:latin typeface="Helvetica Light" panose="020B0403020202020204" pitchFamily="34" charset="0"/>
              </a:rPr>
              <a:t>/</a:t>
            </a:r>
            <a:r>
              <a:rPr lang="el-GR" sz="2400" dirty="0">
                <a:latin typeface="Helvetica Light" panose="020B0403020202020204" pitchFamily="34" charset="0"/>
              </a:rPr>
              <a:t>Εργασία</a:t>
            </a:r>
            <a:r>
              <a:rPr lang="en-US" sz="2400" dirty="0">
                <a:latin typeface="Helvetica Light" panose="020B0403020202020204" pitchFamily="34" charset="0"/>
              </a:rPr>
              <a:t>/</a:t>
            </a:r>
            <a:r>
              <a:rPr lang="el-GR" sz="2400" dirty="0">
                <a:latin typeface="Helvetica Light" panose="020B0403020202020204" pitchFamily="34" charset="0"/>
              </a:rPr>
              <a:t>Θέσεις εργασίας</a:t>
            </a:r>
            <a:r>
              <a:rPr lang="en-US" sz="2400" dirty="0">
                <a:latin typeface="Helvetica Light" panose="020B0403020202020204" pitchFamily="34" charset="0"/>
              </a:rPr>
              <a:t>, </a:t>
            </a:r>
            <a:r>
              <a:rPr lang="el-GR" sz="2400" dirty="0">
                <a:latin typeface="Helvetica Light" panose="020B0403020202020204" pitchFamily="34" charset="0"/>
              </a:rPr>
              <a:t>Ψηφιακή</a:t>
            </a:r>
            <a:r>
              <a:rPr lang="en-US" sz="2400" dirty="0">
                <a:latin typeface="Helvetica Light" panose="020B0403020202020204" pitchFamily="34" charset="0"/>
              </a:rPr>
              <a:t>/</a:t>
            </a:r>
            <a:r>
              <a:rPr lang="el-GR" sz="2400" dirty="0">
                <a:latin typeface="Helvetica Light" panose="020B0403020202020204" pitchFamily="34" charset="0"/>
              </a:rPr>
              <a:t>Τεχνολογία</a:t>
            </a:r>
            <a:r>
              <a:rPr lang="en-US" sz="2400" dirty="0">
                <a:latin typeface="Helvetica Light" panose="020B0403020202020204" pitchFamily="34" charset="0"/>
              </a:rPr>
              <a:t> &amp; </a:t>
            </a:r>
            <a:r>
              <a:rPr lang="el-GR" sz="2400" dirty="0">
                <a:latin typeface="Helvetica Light" panose="020B0403020202020204" pitchFamily="34" charset="0"/>
              </a:rPr>
              <a:t>Βασικά αγαθά</a:t>
            </a:r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l-GR" sz="2400" b="1" dirty="0">
                <a:latin typeface="Helvetica Light" panose="020B0403020202020204" pitchFamily="34" charset="0"/>
              </a:rPr>
              <a:t>Ομάδα</a:t>
            </a:r>
            <a:r>
              <a:rPr lang="en-US" sz="2400" b="1" dirty="0">
                <a:latin typeface="Helvetica Light" panose="020B0403020202020204" pitchFamily="34" charset="0"/>
              </a:rPr>
              <a:t> 3</a:t>
            </a:r>
            <a:r>
              <a:rPr lang="en-US" sz="2400" dirty="0">
                <a:latin typeface="Helvetica Light" panose="020B0403020202020204" pitchFamily="34" charset="0"/>
              </a:rPr>
              <a:t>: </a:t>
            </a:r>
            <a:r>
              <a:rPr lang="el-GR" sz="2400" dirty="0">
                <a:latin typeface="Helvetica Light" panose="020B0403020202020204" pitchFamily="34" charset="0"/>
              </a:rPr>
              <a:t>Κλιματική αλλαγή </a:t>
            </a:r>
            <a:r>
              <a:rPr lang="en-US" sz="2400" dirty="0">
                <a:latin typeface="Helvetica Light" panose="020B0403020202020204" pitchFamily="34" charset="0"/>
              </a:rPr>
              <a:t>(</a:t>
            </a:r>
            <a:r>
              <a:rPr lang="el-GR" sz="2400" dirty="0">
                <a:latin typeface="Helvetica Light" panose="020B0403020202020204" pitchFamily="34" charset="0"/>
              </a:rPr>
              <a:t>αντίκτυπος για την περιοχή μας </a:t>
            </a:r>
            <a:r>
              <a:rPr lang="en-US" sz="2400" dirty="0">
                <a:latin typeface="Helvetica Light" panose="020B0403020202020204" pitchFamily="34" charset="0"/>
              </a:rPr>
              <a:t>&amp; </a:t>
            </a:r>
            <a:r>
              <a:rPr lang="el-GR" sz="2400" dirty="0">
                <a:latin typeface="Helvetica Light" panose="020B0403020202020204" pitchFamily="34" charset="0"/>
              </a:rPr>
              <a:t>της περιοχής μας</a:t>
            </a:r>
            <a:r>
              <a:rPr lang="en-US" sz="2400" dirty="0">
                <a:latin typeface="Helvetica Light" panose="020B0403020202020204" pitchFamily="34" charset="0"/>
              </a:rPr>
              <a:t>) &amp; </a:t>
            </a:r>
            <a:r>
              <a:rPr lang="el-GR" sz="2400" dirty="0">
                <a:latin typeface="Helvetica Light" panose="020B0403020202020204" pitchFamily="34" charset="0"/>
              </a:rPr>
              <a:t>Περιβάλλον</a:t>
            </a:r>
            <a:endParaRPr lang="en-US" sz="2400" dirty="0">
              <a:latin typeface="Helvetica Light" panose="020B0403020202020204" pitchFamily="34" charset="0"/>
            </a:endParaRPr>
          </a:p>
          <a:p>
            <a:endParaRPr lang="en-GB" sz="2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80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user xmlns="2b0bfc33-d7af-4577-8b53-dfc71542dcbe">
      <UserInfo>
        <DisplayName/>
        <AccountId xsi:nil="true"/>
        <AccountType/>
      </UserInfo>
    </Last_x0020_us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2397209C1CB41907A7E827BF9DE08" ma:contentTypeVersion="15" ma:contentTypeDescription="Create a new document." ma:contentTypeScope="" ma:versionID="b7908860adfb8f1c233ec339071445eb">
  <xsd:schema xmlns:xsd="http://www.w3.org/2001/XMLSchema" xmlns:xs="http://www.w3.org/2001/XMLSchema" xmlns:p="http://schemas.microsoft.com/office/2006/metadata/properties" xmlns:ns2="ffb22608-6c2a-4d05-a4a6-322fbe1fda68" xmlns:ns3="2b0bfc33-d7af-4577-8b53-dfc71542dcbe" targetNamespace="http://schemas.microsoft.com/office/2006/metadata/properties" ma:root="true" ma:fieldsID="a7baf4f6b5a3925a3ac1d69f4eecd656" ns2:_="" ns3:_="">
    <xsd:import namespace="ffb22608-6c2a-4d05-a4a6-322fbe1fda68"/>
    <xsd:import namespace="2b0bfc33-d7af-4577-8b53-dfc71542dc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_x0020_user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22608-6c2a-4d05-a4a6-322fbe1fda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bfc33-d7af-4577-8b53-dfc71542dcbe" elementFormDefault="qualified">
    <xsd:import namespace="http://schemas.microsoft.com/office/2006/documentManagement/types"/>
    <xsd:import namespace="http://schemas.microsoft.com/office/infopath/2007/PartnerControls"/>
    <xsd:element name="Last_x0020_user" ma:index="10" nillable="true" ma:displayName="Last user" ma:SearchPeopleOnly="false" ma:SharePointGroup="0" ma:internalName="Last_x0020_us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4B8EA1-221D-43AA-AD0C-FA24B7678B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93FE28-7951-48C3-9571-05EF777F69EB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1bece07b-d03c-423c-b8a0-beed4db0bbc2"/>
    <ds:schemaRef ds:uri="http://schemas.openxmlformats.org/package/2006/metadata/core-properties"/>
    <ds:schemaRef ds:uri="http://www.w3.org/XML/1998/namespace"/>
    <ds:schemaRef ds:uri="http://purl.org/dc/elements/1.1/"/>
    <ds:schemaRef ds:uri="2b0bfc33-d7af-4577-8b53-dfc71542dcbe"/>
  </ds:schemaRefs>
</ds:datastoreItem>
</file>

<file path=customXml/itemProps3.xml><?xml version="1.0" encoding="utf-8"?>
<ds:datastoreItem xmlns:ds="http://schemas.openxmlformats.org/officeDocument/2006/customXml" ds:itemID="{BCB33265-E870-4F1C-9E33-9504AC6932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22608-6c2a-4d05-a4a6-322fbe1fda68"/>
    <ds:schemaRef ds:uri="2b0bfc33-d7af-4577-8b53-dfc71542dc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4765</TotalTime>
  <Words>425</Words>
  <Application>Microsoft Office PowerPoint</Application>
  <PresentationFormat>Ευρεία οθόνη</PresentationFormat>
  <Paragraphs>84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9" baseType="lpstr">
      <vt:lpstr>Arial</vt:lpstr>
      <vt:lpstr>Calibri</vt:lpstr>
      <vt:lpstr>EC Square Sans Pro</vt:lpstr>
      <vt:lpstr>EC Square Sans Pro Medium</vt:lpstr>
      <vt:lpstr>Helvetica</vt:lpstr>
      <vt:lpstr>Helvetica Bold Oblique</vt:lpstr>
      <vt:lpstr>Helvetica Light</vt:lpstr>
      <vt:lpstr>Trebuchet MS</vt:lpstr>
      <vt:lpstr>Wingdings 3</vt:lpstr>
      <vt:lpstr>Facet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vision for rural areas</dc:title>
  <dc:creator>MARTIN Alexandre (AGRI)</dc:creator>
  <cp:lastModifiedBy>ΜΙΧΑΗΛ ΓΑΒΡΙΕΛΛΑ</cp:lastModifiedBy>
  <cp:revision>217</cp:revision>
  <dcterms:created xsi:type="dcterms:W3CDTF">2020-06-26T11:42:10Z</dcterms:created>
  <dcterms:modified xsi:type="dcterms:W3CDTF">2020-12-09T06:47:15Z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0x01010076D2397209C1CB41907A7E827BF9DE08</vt:lpwstr>
  </property>
</Properties>
</file>